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57" r:id="rId3"/>
    <p:sldId id="264" r:id="rId4"/>
    <p:sldId id="259" r:id="rId5"/>
    <p:sldId id="342" r:id="rId6"/>
    <p:sldId id="263" r:id="rId7"/>
    <p:sldId id="345" r:id="rId8"/>
    <p:sldId id="352" r:id="rId9"/>
    <p:sldId id="262" r:id="rId10"/>
    <p:sldId id="348" r:id="rId11"/>
    <p:sldId id="294" r:id="rId12"/>
    <p:sldId id="350" r:id="rId13"/>
    <p:sldId id="268" r:id="rId14"/>
    <p:sldId id="351" r:id="rId15"/>
    <p:sldId id="267" r:id="rId16"/>
    <p:sldId id="341" r:id="rId17"/>
    <p:sldId id="343" r:id="rId18"/>
    <p:sldId id="346" r:id="rId19"/>
    <p:sldId id="349" r:id="rId20"/>
    <p:sldId id="260" r:id="rId21"/>
    <p:sldId id="261" r:id="rId22"/>
    <p:sldId id="265" r:id="rId23"/>
    <p:sldId id="258" r:id="rId24"/>
    <p:sldId id="344" r:id="rId25"/>
    <p:sldId id="347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  <a:srgbClr val="ADB9CA"/>
    <a:srgbClr val="C5E0B4"/>
    <a:srgbClr val="FF0000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4"/>
    <p:restoredTop sz="77742"/>
  </p:normalViewPr>
  <p:slideViewPr>
    <p:cSldViewPr snapToGrid="0" snapToObjects="1">
      <p:cViewPr varScale="1">
        <p:scale>
          <a:sx n="64" d="100"/>
          <a:sy n="64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61406-6CB1-9749-952D-CDCF446EDF77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71546C-A587-634E-9D0A-2347467578C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1533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とつぜんですが、めっちゃお腹が減ってる時どっちのハンバーガーがいいか</a:t>
            </a:r>
            <a:endParaRPr kumimoji="1" lang="en-US" altLang="ja-JP" dirty="0"/>
          </a:p>
          <a:p>
            <a:r>
              <a:rPr lang="ja-JP" altLang="en-US"/>
              <a:t>こっちですよね</a:t>
            </a:r>
            <a:endParaRPr lang="en-US" altLang="ja-JP" dirty="0"/>
          </a:p>
          <a:p>
            <a:r>
              <a:rPr kumimoji="1" lang="ja-JP" altLang="en-US"/>
              <a:t>なぜハンバーガー？今回は自分をハンバーガーに例えようと思ってアメコミ風の資料を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1546C-A587-634E-9D0A-2347467578C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9327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1546C-A587-634E-9D0A-2347467578C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49454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kumimoji="1" lang="ja-JP" altLang="en-US" sz="1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若手＝技術力が足りない</a:t>
            </a:r>
            <a:endParaRPr kumimoji="1" lang="en-US" altLang="ja-JP" sz="12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JP" altLang="en-US" sz="1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形にするのが難しい</a:t>
            </a:r>
            <a:endParaRPr kumimoji="1" lang="en-US" altLang="ja-JP" sz="12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l"/>
            <a:r>
              <a:rPr kumimoji="1" lang="ja-JP" altLang="en-US" sz="1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ものづくりの楽しさ、自分で作った何かが動くという成功体験が、日々の業務への活力になる</a:t>
            </a:r>
          </a:p>
          <a:p>
            <a:pPr algn="l"/>
            <a:r>
              <a:rPr kumimoji="1" lang="ja-JP" altLang="en-US" sz="1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成功体験をしやすいのがスマスピ</a:t>
            </a:r>
          </a:p>
          <a:p>
            <a:pPr algn="l"/>
            <a:r>
              <a:rPr kumimoji="1" lang="ja-JP" altLang="en-US" sz="1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なので、スマスピをプレゼンする</a:t>
            </a:r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1546C-A587-634E-9D0A-2347467578C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2046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これらは私が作成したスキルですが、普段の業務で使用していない言語にも関わらず、</a:t>
            </a:r>
            <a:endParaRPr kumimoji="1" lang="en-US" altLang="ja-JP" dirty="0"/>
          </a:p>
          <a:p>
            <a:r>
              <a:rPr kumimoji="1" lang="ja-JP" altLang="en-US"/>
              <a:t>ストア公開までできるのってすごくないですか？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1546C-A587-634E-9D0A-2347467578C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7768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 err="1"/>
              <a:t>Wifi</a:t>
            </a:r>
            <a:r>
              <a:rPr kumimoji="1" lang="ja-JP" altLang="en-US"/>
              <a:t>環境は必要ですが、スマスピを扱うのには最初の購入費用だけです。</a:t>
            </a:r>
            <a:endParaRPr kumimoji="1" lang="en-US" altLang="ja-JP" dirty="0"/>
          </a:p>
          <a:p>
            <a:r>
              <a:rPr kumimoji="1" lang="ja-JP" altLang="en-US"/>
              <a:t>一度購入してしまえば、その後に通信量がかかったり、別で何か費用が発生するということはありません。</a:t>
            </a:r>
            <a:endParaRPr kumimoji="1" lang="en-US" altLang="ja-JP" dirty="0"/>
          </a:p>
          <a:p>
            <a:r>
              <a:rPr kumimoji="1" lang="ja-JP" altLang="en-US"/>
              <a:t>また単純に安いというのは実機の金額だけでなく、</a:t>
            </a:r>
            <a:endParaRPr kumimoji="1" lang="en-US" altLang="ja-JP" dirty="0"/>
          </a:p>
          <a:p>
            <a:r>
              <a:rPr kumimoji="1" lang="ja-JP" altLang="en-US"/>
              <a:t>ストア申請が無料、ということも、この安いというメリットに挙げられます。</a:t>
            </a:r>
            <a:endParaRPr kumimoji="1" lang="en-US" altLang="ja-JP" dirty="0"/>
          </a:p>
          <a:p>
            <a:r>
              <a:rPr kumimoji="1" lang="en-US" altLang="ja-JP" dirty="0"/>
              <a:t>Apple</a:t>
            </a:r>
            <a:r>
              <a:rPr kumimoji="1" lang="ja-JP" altLang="en-US"/>
              <a:t>の申請等だと一万以上かかるのでハードルが高く感じますが、無料ならまずやってみよう！ということができます。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1546C-A587-634E-9D0A-2347467578C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0065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開発ツールが基本的に日本語であるものが多いため、英語が苦手という私みたいな人もハードルが高くないと思います。</a:t>
            </a:r>
            <a:endParaRPr kumimoji="1" lang="en-US" altLang="ja-JP" dirty="0"/>
          </a:p>
          <a:p>
            <a:r>
              <a:rPr kumimoji="1" lang="ja-JP" altLang="en-US"/>
              <a:t>また、ノンコーディングでスキルが作れるようなツールがあるので、</a:t>
            </a:r>
            <a:endParaRPr kumimoji="1" lang="en-US" altLang="ja-JP" dirty="0"/>
          </a:p>
          <a:p>
            <a:r>
              <a:rPr kumimoji="1" lang="ja-JP" altLang="en-US"/>
              <a:t>コーディング技術がなくても、とりあえず動く、というように簡単にすぐに動かすことができます。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1546C-A587-634E-9D0A-2347467578C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923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実機がないとできなさそう、こういうのってまず環境構築でつまづいてやる気が起こらないな</a:t>
            </a:r>
            <a:r>
              <a:rPr kumimoji="1" lang="en-US" altLang="ja-JP" dirty="0"/>
              <a:t>〜</a:t>
            </a:r>
            <a:r>
              <a:rPr kumimoji="1" lang="ja-JP" altLang="en-US"/>
              <a:t>という経験ないでしょうか？</a:t>
            </a:r>
            <a:endParaRPr kumimoji="1" lang="en-US" altLang="ja-JP" dirty="0"/>
          </a:p>
          <a:p>
            <a:r>
              <a:rPr kumimoji="1" lang="ja-JP" altLang="en-US"/>
              <a:t>スキル開発はオンラインで行うものがほとんどなので、簡単なアカウント作成のみですぐに実装に入れます。</a:t>
            </a:r>
            <a:endParaRPr kumimoji="1" lang="en-US" altLang="ja-JP" dirty="0"/>
          </a:p>
          <a:p>
            <a:r>
              <a:rPr kumimoji="1" lang="ja-JP" altLang="en-US"/>
              <a:t>またオンラインのスキル開発のツールにシミュレータが存在するので、</a:t>
            </a:r>
            <a:endParaRPr kumimoji="1" lang="en-US" altLang="ja-JP" dirty="0"/>
          </a:p>
          <a:p>
            <a:r>
              <a:rPr kumimoji="1" lang="ja-JP" altLang="en-US"/>
              <a:t>実機がなくてもストア公開までできてしまいます。事実、私は</a:t>
            </a:r>
            <a:r>
              <a:rPr kumimoji="1" lang="en-US" altLang="ja-JP" dirty="0"/>
              <a:t>Alexa</a:t>
            </a:r>
            <a:r>
              <a:rPr kumimoji="1" lang="ja-JP" altLang="en-US"/>
              <a:t>は所持しておりませんが、スキルをいくつか公開できております。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/>
              <a:t>申請時、実はテスターの方がいて、スキルは一つ一つ人力でテストしてくださっているそうですが、</a:t>
            </a:r>
            <a:endParaRPr kumimoji="1" lang="en-US" altLang="ja-JP" dirty="0"/>
          </a:p>
          <a:p>
            <a:r>
              <a:rPr kumimoji="1" lang="ja-JP" altLang="en-US"/>
              <a:t>申請の</a:t>
            </a:r>
            <a:r>
              <a:rPr kumimoji="1" lang="en-US" altLang="ja-JP" dirty="0"/>
              <a:t>FB</a:t>
            </a:r>
            <a:r>
              <a:rPr kumimoji="1" lang="ja-JP" altLang="en-US"/>
              <a:t>はかなり早いです。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1546C-A587-634E-9D0A-2347467578C2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9089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1546C-A587-634E-9D0A-2347467578C2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5018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ただのハンバーガーだった私が、</a:t>
            </a:r>
            <a:endParaRPr kumimoji="1" lang="en-US" altLang="ja-JP" dirty="0"/>
          </a:p>
          <a:p>
            <a:r>
              <a:rPr kumimoji="1" lang="ja-JP" altLang="en-US"/>
              <a:t>「最近勉強会がんばってるね」</a:t>
            </a:r>
            <a:endParaRPr kumimoji="1" lang="en-US" altLang="ja-JP" dirty="0"/>
          </a:p>
          <a:p>
            <a:r>
              <a:rPr kumimoji="1" lang="ja-JP" altLang="en-US"/>
              <a:t>「聞いたよ、ワークショップしたり登壇したりしてるらしいね」</a:t>
            </a:r>
            <a:endParaRPr kumimoji="1" lang="en-US" altLang="ja-JP" dirty="0"/>
          </a:p>
          <a:p>
            <a:r>
              <a:rPr kumimoji="1" lang="ja-JP" altLang="en-US"/>
              <a:t>「それが仕事になるといいね」</a:t>
            </a:r>
            <a:endParaRPr kumimoji="1" lang="en-US" altLang="ja-JP" dirty="0"/>
          </a:p>
          <a:p>
            <a:r>
              <a:rPr kumimoji="1" lang="ja-JP" altLang="en-US"/>
              <a:t>と部署や拠点関係なく、上司から声がかかることが多くなりました。</a:t>
            </a:r>
            <a:endParaRPr kumimoji="1" lang="en-US" altLang="ja-JP" dirty="0"/>
          </a:p>
          <a:p>
            <a:r>
              <a:rPr kumimoji="1" lang="ja-JP" altLang="en-US"/>
              <a:t>上司に「あいつ業務ではやってないけど、他でこんな言語やってるらしいな」</a:t>
            </a:r>
            <a:endParaRPr kumimoji="1" lang="en-US" altLang="ja-JP" dirty="0"/>
          </a:p>
          <a:p>
            <a:r>
              <a:rPr kumimoji="1" lang="ja-JP" altLang="en-US"/>
              <a:t>と魅力を感じる、思わず食べたくなるような具沢山のハンバーガーになるために、スキル開発を始め、</a:t>
            </a:r>
            <a:endParaRPr kumimoji="1" lang="en-US" altLang="ja-JP" dirty="0"/>
          </a:p>
          <a:p>
            <a:r>
              <a:rPr kumimoji="1" lang="ja-JP" altLang="en-US"/>
              <a:t>勉強会に積極的に取り組んでいきたいな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71546C-A587-634E-9D0A-2347467578C2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82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7810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854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504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1182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6366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04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221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630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45292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85553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2194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5B750-8C54-7B48-922E-2CEDEFDF7DAA}" type="datetimeFigureOut">
              <a:rPr kumimoji="1" lang="ja-JP" altLang="en-US" smtClean="0"/>
              <a:t>2019/6/11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2ACEA-CA85-6347-8BB5-9F3822E94E4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2145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jpg"/><Relationship Id="rId7" Type="http://schemas.openxmlformats.org/officeDocument/2006/relationships/image" Target="../media/image18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33.jp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字幕 2">
            <a:extLst>
              <a:ext uri="{FF2B5EF4-FFF2-40B4-BE49-F238E27FC236}">
                <a16:creationId xmlns:a16="http://schemas.microsoft.com/office/drawing/2014/main" id="{BD304E6E-CD53-AA42-BE11-718DA1933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90648"/>
            <a:ext cx="9144000" cy="582769"/>
          </a:xfrm>
        </p:spPr>
        <p:txBody>
          <a:bodyPr>
            <a:normAutofit lnSpcReduction="10000"/>
          </a:bodyPr>
          <a:lstStyle/>
          <a:p>
            <a:r>
              <a:rPr kumimoji="1"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株式会社アイエンター　新　美沙希</a:t>
            </a: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F13C70DF-DB75-494A-895E-EF2910DE02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" t="23427" r="81691" b="55042"/>
          <a:stretch/>
        </p:blipFill>
        <p:spPr>
          <a:xfrm rot="930515">
            <a:off x="7991059" y="-596167"/>
            <a:ext cx="4373217" cy="3578087"/>
          </a:xfrm>
          <a:prstGeom prst="wedgeEllipseCallou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ABAB102-604D-4C45-BB72-37489231A0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852" y="2307643"/>
            <a:ext cx="10184296" cy="2387600"/>
          </a:xfrm>
        </p:spPr>
        <p:txBody>
          <a:bodyPr>
            <a:normAutofit/>
          </a:bodyPr>
          <a:lstStyle/>
          <a:p>
            <a:r>
              <a:rPr kumimoji="1" lang="ja-JP" altLang="en-US" sz="7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スマートスピーカーの</a:t>
            </a:r>
            <a:br>
              <a:rPr kumimoji="1" lang="en-US" altLang="ja-JP" sz="72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</a:br>
            <a:r>
              <a:rPr kumimoji="1" lang="ja-JP" altLang="en-US" sz="7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スキル開発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053B49D-4D26-684B-AE4E-7B47A6435E19}"/>
              </a:ext>
            </a:extLst>
          </p:cNvPr>
          <p:cNvSpPr txBox="1"/>
          <p:nvPr/>
        </p:nvSpPr>
        <p:spPr>
          <a:xfrm rot="1270540">
            <a:off x="8686796" y="469851"/>
            <a:ext cx="3061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4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若手にこそ勧めたい</a:t>
            </a:r>
          </a:p>
        </p:txBody>
      </p:sp>
    </p:spTree>
    <p:extLst>
      <p:ext uri="{BB962C8B-B14F-4D97-AF65-F5344CB8AC3E}">
        <p14:creationId xmlns:p14="http://schemas.microsoft.com/office/powerpoint/2010/main" val="257596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9">
            <a:extLst>
              <a:ext uri="{FF2B5EF4-FFF2-40B4-BE49-F238E27FC236}">
                <a16:creationId xmlns:a16="http://schemas.microsoft.com/office/drawing/2014/main" id="{DE808F2B-07D2-EE4A-A5BB-121D2DAB6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223" y="1343818"/>
            <a:ext cx="10924513" cy="5168425"/>
          </a:xfrm>
        </p:spPr>
      </p:pic>
      <p:sp>
        <p:nvSpPr>
          <p:cNvPr id="5" name="タイトル 1">
            <a:extLst>
              <a:ext uri="{FF2B5EF4-FFF2-40B4-BE49-F238E27FC236}">
                <a16:creationId xmlns:a16="http://schemas.microsoft.com/office/drawing/2014/main" id="{2807B431-85CC-F240-B92E-E23A39C1E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スマートスピーカーの種類</a:t>
            </a:r>
            <a:endParaRPr kumimoji="1" lang="ja-JP" altLang="en-US" sz="5400" b="1" u="sng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625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AF188E-0817-F34E-B6D9-EFD96C1C3649}"/>
              </a:ext>
            </a:extLst>
          </p:cNvPr>
          <p:cNvSpPr txBox="1">
            <a:spLocks/>
          </p:cNvSpPr>
          <p:nvPr/>
        </p:nvSpPr>
        <p:spPr>
          <a:xfrm>
            <a:off x="63718" y="1505277"/>
            <a:ext cx="12128282" cy="17489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44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・声でもタップでも操作できるのがすごい！！</a:t>
            </a:r>
            <a:endParaRPr lang="en-US" altLang="ja-JP" sz="44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44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・背面がスピーカーになっているので、音質◎</a:t>
            </a:r>
            <a:endParaRPr lang="en-US" altLang="ja-JP" sz="44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7C15A944-CB79-064D-96AB-9C6AFAFE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28560" y="3419244"/>
            <a:ext cx="4137228" cy="331545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2E825DF-3361-324E-A268-844A32AEAE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9F7F8"/>
              </a:clrFrom>
              <a:clrTo>
                <a:srgbClr val="F9F7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5302" y="3899825"/>
            <a:ext cx="3782977" cy="297233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8689F2E-8CCB-144E-B8C9-7574DFB7D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61904">
            <a:off x="5382561" y="3635529"/>
            <a:ext cx="2066334" cy="175638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6BC3721-1CE7-6742-8EAD-178632A01D8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6905" y="3419244"/>
            <a:ext cx="1409922" cy="1879896"/>
          </a:xfrm>
          <a:prstGeom prst="rect">
            <a:avLst/>
          </a:prstGeom>
        </p:spPr>
      </p:pic>
      <p:sp>
        <p:nvSpPr>
          <p:cNvPr id="12" name="円形吹き出し 11">
            <a:extLst>
              <a:ext uri="{FF2B5EF4-FFF2-40B4-BE49-F238E27FC236}">
                <a16:creationId xmlns:a16="http://schemas.microsoft.com/office/drawing/2014/main" id="{458FFA29-183E-B04C-ADB3-3BD1AE3EACDF}"/>
              </a:ext>
            </a:extLst>
          </p:cNvPr>
          <p:cNvSpPr/>
          <p:nvPr/>
        </p:nvSpPr>
        <p:spPr>
          <a:xfrm>
            <a:off x="639238" y="3552601"/>
            <a:ext cx="4688732" cy="1177144"/>
          </a:xfrm>
          <a:prstGeom prst="wedgeEllipseCallout">
            <a:avLst>
              <a:gd name="adj1" fmla="val 61325"/>
              <a:gd name="adj2" fmla="val 26139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b="1" dirty="0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Alexa</a:t>
            </a:r>
            <a:r>
              <a:rPr kumimoji="1" lang="ja-JP" altLang="en-US" sz="24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、</a:t>
            </a:r>
            <a:endParaRPr kumimoji="1" lang="en-US" altLang="ja-JP" sz="2400" b="1" dirty="0">
              <a:solidFill>
                <a:schemeClr val="tx1"/>
              </a:solidFill>
              <a:latin typeface="Hiragino Kaku Gothic Std W8" panose="020B0800000000000000" pitchFamily="34" charset="-128"/>
              <a:ea typeface="Hiragino Kaku Gothic Std W8" panose="020B0800000000000000" pitchFamily="34" charset="-128"/>
            </a:endParaRPr>
          </a:p>
          <a:p>
            <a:pPr algn="ctr"/>
            <a:r>
              <a:rPr kumimoji="1" lang="ja-JP" altLang="en-US" sz="2400" b="1">
                <a:solidFill>
                  <a:schemeClr val="tx1"/>
                </a:solidFill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プライムビデオ開いて</a:t>
            </a:r>
          </a:p>
        </p:txBody>
      </p:sp>
      <p:sp>
        <p:nvSpPr>
          <p:cNvPr id="8" name="タイトル 1">
            <a:extLst>
              <a:ext uri="{FF2B5EF4-FFF2-40B4-BE49-F238E27FC236}">
                <a16:creationId xmlns:a16="http://schemas.microsoft.com/office/drawing/2014/main" id="{EC1E7ABA-5F83-4649-8B91-AAEA72E46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スマートスピーカー</a:t>
            </a:r>
            <a:r>
              <a:rPr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画面付き</a:t>
            </a:r>
            <a:r>
              <a:rPr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5400" b="1" u="sng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4E347399-93F0-8F4D-90A0-7CEC8879C03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87388" y="4976955"/>
            <a:ext cx="1675602" cy="175773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64B46D2B-E6A8-F141-9331-3970456DDA9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495" t="11628" r="15692" b="10580"/>
          <a:stretch/>
        </p:blipFill>
        <p:spPr>
          <a:xfrm>
            <a:off x="355570" y="4863102"/>
            <a:ext cx="1572639" cy="1752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15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9F8FBB6-E9D6-EF45-83EB-4516CA6A95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t="22255" b="21871"/>
          <a:stretch/>
        </p:blipFill>
        <p:spPr>
          <a:xfrm>
            <a:off x="-300218" y="874982"/>
            <a:ext cx="12962670" cy="194773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028FCD59-A728-614C-A377-B9A30A05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1860"/>
            <a:ext cx="10515600" cy="3896140"/>
          </a:xfrm>
        </p:spPr>
        <p:txBody>
          <a:bodyPr>
            <a:normAutofit fontScale="90000"/>
          </a:bodyPr>
          <a:lstStyle/>
          <a:p>
            <a:r>
              <a:rPr kumimoji="1"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IFTTT</a:t>
            </a:r>
            <a:r>
              <a:rPr kumimoji="1"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と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は：</a:t>
            </a:r>
            <a:r>
              <a:rPr kumimoji="1"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色々なサービスを合わせて</a:t>
            </a:r>
            <a:br>
              <a:rPr kumimoji="1"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</a:br>
            <a:r>
              <a:rPr kumimoji="1"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新しいサービスにできる</a:t>
            </a:r>
            <a:br>
              <a:rPr kumimoji="1"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</a:br>
            <a:br>
              <a:rPr kumimoji="1"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</a:br>
            <a:r>
              <a:rPr lang="en-US" altLang="ja-JP" b="1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IF</a:t>
            </a:r>
            <a:r>
              <a:rPr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もし</a:t>
            </a:r>
            <a:r>
              <a:rPr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 </a:t>
            </a:r>
            <a:r>
              <a:rPr lang="en-US" altLang="ja-JP" b="1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</a:t>
            </a:r>
            <a:r>
              <a:rPr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HIS(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入力</a:t>
            </a:r>
            <a:r>
              <a:rPr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  </a:t>
            </a:r>
            <a:br>
              <a:rPr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</a:br>
            <a:r>
              <a:rPr lang="en-US" altLang="ja-JP" b="1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</a:t>
            </a:r>
            <a:r>
              <a:rPr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HEN(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ならば</a:t>
            </a:r>
            <a:r>
              <a:rPr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</a:t>
            </a:r>
            <a:r>
              <a:rPr lang="en-US" altLang="ja-JP" b="1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T</a:t>
            </a:r>
            <a:r>
              <a:rPr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HAT(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出力</a:t>
            </a:r>
            <a:r>
              <a:rPr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する</a:t>
            </a:r>
            <a:br>
              <a:rPr kumimoji="1"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</a:br>
            <a:br>
              <a:rPr kumimoji="1" lang="en-US" altLang="ja-JP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</a:br>
            <a:r>
              <a:rPr kumimoji="1"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簡単にいうと</a:t>
            </a:r>
            <a:r>
              <a:rPr lang="ja-JP" altLang="en-US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。。。。</a:t>
            </a:r>
            <a:endParaRPr kumimoji="1" lang="ja-JP" altLang="en-US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DA56AB95-25A9-F941-B9B8-505BE7BD6F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331148" cy="123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CM</a:t>
            </a:r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でよくある「</a:t>
            </a:r>
            <a:r>
              <a:rPr lang="ja-JP" altLang="en-US" sz="5400" b="1" u="sng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電気をつけて</a:t>
            </a:r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」</a:t>
            </a:r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3658507-4E91-D246-8B1D-1B62278D8C78}"/>
              </a:ext>
            </a:extLst>
          </p:cNvPr>
          <p:cNvSpPr txBox="1">
            <a:spLocks/>
          </p:cNvSpPr>
          <p:nvPr/>
        </p:nvSpPr>
        <p:spPr>
          <a:xfrm>
            <a:off x="-69574" y="1311833"/>
            <a:ext cx="12331148" cy="11366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sz="54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ノンコーディング＆既存の電化製品で</a:t>
            </a:r>
          </a:p>
        </p:txBody>
      </p:sp>
    </p:spTree>
    <p:extLst>
      <p:ext uri="{BB962C8B-B14F-4D97-AF65-F5344CB8AC3E}">
        <p14:creationId xmlns:p14="http://schemas.microsoft.com/office/powerpoint/2010/main" val="3156301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28FCD59-A728-614C-A377-B9A30A05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634156"/>
          </a:xfrm>
        </p:spPr>
        <p:txBody>
          <a:bodyPr>
            <a:normAutofit/>
          </a:bodyPr>
          <a:lstStyle/>
          <a:p>
            <a:pPr algn="ctr"/>
            <a:r>
              <a:rPr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PPAP</a:t>
            </a:r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といっしょ。</a:t>
            </a:r>
            <a:endParaRPr kumimoji="1" lang="ja-JP" altLang="en-US" sz="5400" b="1" u="sng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05070EAD-6499-514D-A779-9CC3AEBCEC1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7330" y="1778000"/>
            <a:ext cx="8001000" cy="5080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15F5C44-A382-F444-8F40-D6CCD3459E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007" t="20033" r="23484" b="17074"/>
          <a:stretch/>
        </p:blipFill>
        <p:spPr>
          <a:xfrm>
            <a:off x="2900071" y="1857755"/>
            <a:ext cx="1513722" cy="127697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D635500-9650-7B40-8A2A-3085E0A1B7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34" t="5731" r="22975" b="4689"/>
          <a:stretch/>
        </p:blipFill>
        <p:spPr>
          <a:xfrm>
            <a:off x="7689869" y="1756089"/>
            <a:ext cx="1220540" cy="1237118"/>
          </a:xfrm>
          <a:prstGeom prst="round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8B84A8B-CCE4-C043-A845-EF110051A1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 rot="1309459">
            <a:off x="8994228" y="1092909"/>
            <a:ext cx="3143800" cy="2640792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032654A-35D2-6E4C-8F1D-D12B346AF424}"/>
              </a:ext>
            </a:extLst>
          </p:cNvPr>
          <p:cNvSpPr txBox="1"/>
          <p:nvPr/>
        </p:nvSpPr>
        <p:spPr>
          <a:xfrm rot="1553296">
            <a:off x="8653313" y="1568163"/>
            <a:ext cx="3892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Nature</a:t>
            </a:r>
          </a:p>
          <a:p>
            <a:pPr algn="ctr"/>
            <a:r>
              <a:rPr kumimoji="1" lang="en-US" altLang="ja-JP" sz="5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Remo</a:t>
            </a:r>
            <a:endParaRPr kumimoji="1" lang="ja-JP" altLang="en-US" sz="54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6DA3D28-9FEC-0145-BACF-D9FDF4478DCF}"/>
              </a:ext>
            </a:extLst>
          </p:cNvPr>
          <p:cNvGrpSpPr/>
          <p:nvPr/>
        </p:nvGrpSpPr>
        <p:grpSpPr>
          <a:xfrm>
            <a:off x="0" y="1756089"/>
            <a:ext cx="2986038" cy="2492896"/>
            <a:chOff x="6707919" y="51309"/>
            <a:chExt cx="3809998" cy="3200400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87485277-2443-0641-B4FC-3296D4971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 rot="20370487" flipH="1">
              <a:off x="6707919" y="51309"/>
              <a:ext cx="3809998" cy="3200400"/>
            </a:xfrm>
            <a:prstGeom prst="rect">
              <a:avLst/>
            </a:prstGeom>
          </p:spPr>
        </p:pic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C945F68F-7F09-AA42-ACDC-3E2EFE29AE42}"/>
                </a:ext>
              </a:extLst>
            </p:cNvPr>
            <p:cNvSpPr txBox="1"/>
            <p:nvPr/>
          </p:nvSpPr>
          <p:spPr>
            <a:xfrm rot="20646650">
              <a:off x="7059382" y="1157601"/>
              <a:ext cx="3107073" cy="987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sz="4400"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スマスピ</a:t>
              </a:r>
            </a:p>
          </p:txBody>
        </p:sp>
      </p:grpSp>
      <p:pic>
        <p:nvPicPr>
          <p:cNvPr id="14" name="コンテンツ プレースホルダー 4">
            <a:extLst>
              <a:ext uri="{FF2B5EF4-FFF2-40B4-BE49-F238E27FC236}">
                <a16:creationId xmlns:a16="http://schemas.microsoft.com/office/drawing/2014/main" id="{10B0E096-1C6F-544F-9A1C-B472AB559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alphaModFix amt="70000"/>
          </a:blip>
          <a:stretch>
            <a:fillRect/>
          </a:stretch>
        </p:blipFill>
        <p:spPr>
          <a:xfrm rot="728157">
            <a:off x="4409554" y="4583092"/>
            <a:ext cx="2693608" cy="2262630"/>
          </a:xfr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C1CDF54-71D0-204E-ABD7-4DD286143B6D}"/>
              </a:ext>
            </a:extLst>
          </p:cNvPr>
          <p:cNvSpPr txBox="1"/>
          <p:nvPr/>
        </p:nvSpPr>
        <p:spPr>
          <a:xfrm rot="728157">
            <a:off x="4182944" y="5259250"/>
            <a:ext cx="310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IFTTT</a:t>
            </a:r>
            <a:endParaRPr kumimoji="1" lang="ja-JP" altLang="en-US" sz="54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928BF7C5-89A7-FC4D-8A64-5C6A768094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5852" y="4110338"/>
            <a:ext cx="2209800" cy="2540000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D00721C-F316-DF49-9E8A-081F071EC1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283468">
            <a:off x="8792902" y="3588990"/>
            <a:ext cx="1270000" cy="99060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89AE3138-7791-F441-933E-97B5BDA92573}"/>
              </a:ext>
            </a:extLst>
          </p:cNvPr>
          <p:cNvSpPr txBox="1"/>
          <p:nvPr/>
        </p:nvSpPr>
        <p:spPr>
          <a:xfrm>
            <a:off x="8927151" y="5922177"/>
            <a:ext cx="310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540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電化製品</a:t>
            </a:r>
          </a:p>
        </p:txBody>
      </p:sp>
    </p:spTree>
    <p:extLst>
      <p:ext uri="{BB962C8B-B14F-4D97-AF65-F5344CB8AC3E}">
        <p14:creationId xmlns:p14="http://schemas.microsoft.com/office/powerpoint/2010/main" val="3930576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A77BBC-7A1D-524D-908E-D3739FE2FB65}"/>
              </a:ext>
            </a:extLst>
          </p:cNvPr>
          <p:cNvSpPr txBox="1"/>
          <p:nvPr/>
        </p:nvSpPr>
        <p:spPr>
          <a:xfrm>
            <a:off x="503020" y="2367171"/>
            <a:ext cx="111859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少しやってみたい</a:t>
            </a:r>
            <a:endParaRPr kumimoji="1" lang="en-US" altLang="ja-JP" sz="6600" b="1" dirty="0">
              <a:solidFill>
                <a:srgbClr val="FF0000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と思ったでしょ？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2691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グループ化 14">
            <a:extLst>
              <a:ext uri="{FF2B5EF4-FFF2-40B4-BE49-F238E27FC236}">
                <a16:creationId xmlns:a16="http://schemas.microsoft.com/office/drawing/2014/main" id="{C88BE165-B923-1F47-8232-91B4A5992394}"/>
              </a:ext>
            </a:extLst>
          </p:cNvPr>
          <p:cNvGrpSpPr/>
          <p:nvPr/>
        </p:nvGrpSpPr>
        <p:grpSpPr>
          <a:xfrm>
            <a:off x="6670699" y="1728786"/>
            <a:ext cx="4652307" cy="5114623"/>
            <a:chOff x="6670699" y="797753"/>
            <a:chExt cx="4652307" cy="5114623"/>
          </a:xfrm>
        </p:grpSpPr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A3137ADE-3395-FD41-A494-F6E6364CD3E7}"/>
                </a:ext>
              </a:extLst>
            </p:cNvPr>
            <p:cNvGrpSpPr/>
            <p:nvPr/>
          </p:nvGrpSpPr>
          <p:grpSpPr>
            <a:xfrm rot="20375436">
              <a:off x="6670699" y="1701395"/>
              <a:ext cx="1398605" cy="1509969"/>
              <a:chOff x="2010556" y="2979295"/>
              <a:chExt cx="2654300" cy="2908300"/>
            </a:xfrm>
          </p:grpSpPr>
          <p:sp>
            <p:nvSpPr>
              <p:cNvPr id="5" name="円/楕円 4">
                <a:extLst>
                  <a:ext uri="{FF2B5EF4-FFF2-40B4-BE49-F238E27FC236}">
                    <a16:creationId xmlns:a16="http://schemas.microsoft.com/office/drawing/2014/main" id="{7BF4EFBE-9C77-624B-A137-559978F4A590}"/>
                  </a:ext>
                </a:extLst>
              </p:cNvPr>
              <p:cNvSpPr/>
              <p:nvPr/>
            </p:nvSpPr>
            <p:spPr>
              <a:xfrm>
                <a:off x="2427990" y="3259945"/>
                <a:ext cx="1949137" cy="19416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6" name="図 5">
                <a:extLst>
                  <a:ext uri="{FF2B5EF4-FFF2-40B4-BE49-F238E27FC236}">
                    <a16:creationId xmlns:a16="http://schemas.microsoft.com/office/drawing/2014/main" id="{1F736B13-B0DA-4F40-897E-E31F3B69F8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10556" y="2979295"/>
                <a:ext cx="2654300" cy="2908300"/>
              </a:xfrm>
              <a:prstGeom prst="rect">
                <a:avLst/>
              </a:prstGeom>
            </p:spPr>
          </p:pic>
        </p:grpSp>
        <p:grpSp>
          <p:nvGrpSpPr>
            <p:cNvPr id="7" name="グループ化 6">
              <a:extLst>
                <a:ext uri="{FF2B5EF4-FFF2-40B4-BE49-F238E27FC236}">
                  <a16:creationId xmlns:a16="http://schemas.microsoft.com/office/drawing/2014/main" id="{C0966A9D-9E76-6143-AA88-885E67B25389}"/>
                </a:ext>
              </a:extLst>
            </p:cNvPr>
            <p:cNvGrpSpPr/>
            <p:nvPr/>
          </p:nvGrpSpPr>
          <p:grpSpPr>
            <a:xfrm rot="554200">
              <a:off x="8316358" y="797753"/>
              <a:ext cx="1563736" cy="1937583"/>
              <a:chOff x="3144186" y="1180892"/>
              <a:chExt cx="2578100" cy="3124200"/>
            </a:xfrm>
          </p:grpSpPr>
          <p:sp>
            <p:nvSpPr>
              <p:cNvPr id="8" name="円/楕円 7">
                <a:extLst>
                  <a:ext uri="{FF2B5EF4-FFF2-40B4-BE49-F238E27FC236}">
                    <a16:creationId xmlns:a16="http://schemas.microsoft.com/office/drawing/2014/main" id="{F3570DC5-8565-EB40-A9B0-5D3F28F10539}"/>
                  </a:ext>
                </a:extLst>
              </p:cNvPr>
              <p:cNvSpPr/>
              <p:nvPr/>
            </p:nvSpPr>
            <p:spPr>
              <a:xfrm>
                <a:off x="3355822" y="1415739"/>
                <a:ext cx="1949137" cy="194164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9" name="図 8">
                <a:extLst>
                  <a:ext uri="{FF2B5EF4-FFF2-40B4-BE49-F238E27FC236}">
                    <a16:creationId xmlns:a16="http://schemas.microsoft.com/office/drawing/2014/main" id="{7B64CB72-E78D-5543-9F97-1DB29BC61D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144186" y="1180892"/>
                <a:ext cx="2578100" cy="3124200"/>
              </a:xfrm>
              <a:prstGeom prst="rect">
                <a:avLst/>
              </a:prstGeom>
            </p:spPr>
          </p:pic>
        </p:grpSp>
        <p:pic>
          <p:nvPicPr>
            <p:cNvPr id="10" name="コンテンツ プレースホルダー 17">
              <a:extLst>
                <a:ext uri="{FF2B5EF4-FFF2-40B4-BE49-F238E27FC236}">
                  <a16:creationId xmlns:a16="http://schemas.microsoft.com/office/drawing/2014/main" id="{D3F5B24E-B2B0-9C49-8AE2-3EBCACD29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462938">
              <a:off x="9819289" y="1293657"/>
              <a:ext cx="1503717" cy="1657008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89EA67FA-0EFA-E946-9992-39079CFD5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592" r="68776"/>
            <a:stretch/>
          </p:blipFill>
          <p:spPr>
            <a:xfrm>
              <a:off x="7149275" y="3021366"/>
              <a:ext cx="1564196" cy="2615295"/>
            </a:xfrm>
            <a:prstGeom prst="rect">
              <a:avLst/>
            </a:prstGeom>
          </p:spPr>
        </p:pic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9A093DB0-181E-8548-BF99-D7FA9C9458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1305" t="-8556" r="31105" b="8556"/>
            <a:stretch/>
          </p:blipFill>
          <p:spPr>
            <a:xfrm>
              <a:off x="8185337" y="2089148"/>
              <a:ext cx="1563736" cy="3810000"/>
            </a:xfrm>
            <a:prstGeom prst="rect">
              <a:avLst/>
            </a:prstGeom>
          </p:spPr>
        </p:pic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F1E4BB30-82C8-3C49-B8A5-D79CF4E986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297" t="1625" r="46071" b="-1625"/>
            <a:stretch/>
          </p:blipFill>
          <p:spPr>
            <a:xfrm>
              <a:off x="9250488" y="2809113"/>
              <a:ext cx="1856047" cy="3103263"/>
            </a:xfrm>
            <a:prstGeom prst="rect">
              <a:avLst/>
            </a:prstGeom>
          </p:spPr>
        </p:pic>
      </p:grpSp>
      <p:pic>
        <p:nvPicPr>
          <p:cNvPr id="14" name="図 13">
            <a:extLst>
              <a:ext uri="{FF2B5EF4-FFF2-40B4-BE49-F238E27FC236}">
                <a16:creationId xmlns:a16="http://schemas.microsoft.com/office/drawing/2014/main" id="{DFC88517-3617-1B49-AFE5-EB2C71D239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549" y="2250921"/>
            <a:ext cx="3777177" cy="4316773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4FD82D2-E71F-084C-A270-DE30AD994C2F}"/>
              </a:ext>
            </a:extLst>
          </p:cNvPr>
          <p:cNvSpPr txBox="1"/>
          <p:nvPr/>
        </p:nvSpPr>
        <p:spPr>
          <a:xfrm>
            <a:off x="503020" y="801396"/>
            <a:ext cx="111859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アプリ　　≒     スキル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02915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86519A8-2D74-6A41-8BAE-D792A5A5D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278" y="474263"/>
            <a:ext cx="3324726" cy="6910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40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App Store</a:t>
            </a:r>
            <a:endParaRPr kumimoji="1" lang="ja-JP" altLang="en-US" sz="4000" b="1">
              <a:latin typeface="Hiragino Kaku Gothic Pro W3" panose="020B0300000000000000" pitchFamily="34" charset="-128"/>
              <a:ea typeface="Hiragino Kaku Gothic Pro W3" panose="020B0300000000000000" pitchFamily="34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6BC204C3-BFE5-494D-B45C-F3DC041F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109" y="1452585"/>
            <a:ext cx="2884270" cy="51301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340D19C-E90E-4C46-AFF1-6E8BB90DF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220" y="1452585"/>
            <a:ext cx="2884270" cy="513015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9" name="角丸四角形 18">
            <a:extLst>
              <a:ext uri="{FF2B5EF4-FFF2-40B4-BE49-F238E27FC236}">
                <a16:creationId xmlns:a16="http://schemas.microsoft.com/office/drawing/2014/main" id="{D0289816-443B-F148-879C-9287B621820F}"/>
              </a:ext>
            </a:extLst>
          </p:cNvPr>
          <p:cNvSpPr/>
          <p:nvPr/>
        </p:nvSpPr>
        <p:spPr>
          <a:xfrm>
            <a:off x="2704505" y="5648545"/>
            <a:ext cx="632253" cy="402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角丸四角形 19">
            <a:extLst>
              <a:ext uri="{FF2B5EF4-FFF2-40B4-BE49-F238E27FC236}">
                <a16:creationId xmlns:a16="http://schemas.microsoft.com/office/drawing/2014/main" id="{AED1C538-95E1-7345-9F16-1B3A21B19730}"/>
              </a:ext>
            </a:extLst>
          </p:cNvPr>
          <p:cNvSpPr/>
          <p:nvPr/>
        </p:nvSpPr>
        <p:spPr>
          <a:xfrm>
            <a:off x="9610630" y="3083533"/>
            <a:ext cx="752569" cy="40217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9695F640-9B18-DA46-AF83-173F8699545D}"/>
              </a:ext>
            </a:extLst>
          </p:cNvPr>
          <p:cNvSpPr txBox="1">
            <a:spLocks/>
          </p:cNvSpPr>
          <p:nvPr/>
        </p:nvSpPr>
        <p:spPr>
          <a:xfrm>
            <a:off x="8055142" y="575018"/>
            <a:ext cx="3324726" cy="6910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40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スキルストア</a:t>
            </a:r>
          </a:p>
        </p:txBody>
      </p:sp>
      <p:sp>
        <p:nvSpPr>
          <p:cNvPr id="22" name="コンテンツ プレースホルダー 2">
            <a:extLst>
              <a:ext uri="{FF2B5EF4-FFF2-40B4-BE49-F238E27FC236}">
                <a16:creationId xmlns:a16="http://schemas.microsoft.com/office/drawing/2014/main" id="{3679B2FB-8713-F14E-B4FA-4CA086D7CA33}"/>
              </a:ext>
            </a:extLst>
          </p:cNvPr>
          <p:cNvSpPr txBox="1">
            <a:spLocks/>
          </p:cNvSpPr>
          <p:nvPr/>
        </p:nvSpPr>
        <p:spPr>
          <a:xfrm>
            <a:off x="5572093" y="438164"/>
            <a:ext cx="1143000" cy="691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ja-JP" sz="4800" b="1" dirty="0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≒</a:t>
            </a:r>
            <a:r>
              <a:rPr lang="ja-JP" altLang="en-US" sz="4800" b="1">
                <a:latin typeface="Hiragino Kaku Gothic Pro W3" panose="020B0300000000000000" pitchFamily="34" charset="-128"/>
                <a:ea typeface="Hiragino Kaku Gothic Pro W3" panose="020B0300000000000000" pitchFamily="34" charset="-128"/>
              </a:rPr>
              <a:t>  </a:t>
            </a: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4D981CF8-FB20-4A4E-8C89-A8B61D96F60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720" y="180296"/>
            <a:ext cx="1812021" cy="1206834"/>
          </a:xfrm>
          <a:prstGeom prst="rect">
            <a:avLst/>
          </a:prstGeom>
        </p:spPr>
      </p:pic>
      <p:pic>
        <p:nvPicPr>
          <p:cNvPr id="25" name="図 24">
            <a:extLst>
              <a:ext uri="{FF2B5EF4-FFF2-40B4-BE49-F238E27FC236}">
                <a16:creationId xmlns:a16="http://schemas.microsoft.com/office/drawing/2014/main" id="{4F996360-2F92-084A-A871-CB9E806F5E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2" t="6188" r="5287" b="7333"/>
          <a:stretch/>
        </p:blipFill>
        <p:spPr>
          <a:xfrm>
            <a:off x="6895174" y="216484"/>
            <a:ext cx="1198077" cy="1174569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289837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E8B086B-66FE-8546-9EB0-69520C1C38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3518" y="421810"/>
            <a:ext cx="2667000" cy="2908300"/>
          </a:xfrm>
          <a:prstGeom prst="rect">
            <a:avLst/>
          </a:prstGeom>
        </p:spPr>
      </p:pic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676A822E-B078-A34D-93B7-F4398FF6243D}"/>
              </a:ext>
            </a:extLst>
          </p:cNvPr>
          <p:cNvGrpSpPr/>
          <p:nvPr/>
        </p:nvGrpSpPr>
        <p:grpSpPr>
          <a:xfrm>
            <a:off x="289" y="3753035"/>
            <a:ext cx="2654300" cy="2908300"/>
            <a:chOff x="2010556" y="2979295"/>
            <a:chExt cx="2654300" cy="2908300"/>
          </a:xfrm>
        </p:grpSpPr>
        <p:sp>
          <p:nvSpPr>
            <p:cNvPr id="6" name="円/楕円 5">
              <a:extLst>
                <a:ext uri="{FF2B5EF4-FFF2-40B4-BE49-F238E27FC236}">
                  <a16:creationId xmlns:a16="http://schemas.microsoft.com/office/drawing/2014/main" id="{762F91EC-6AA6-CC40-8A20-13479DE53BCD}"/>
                </a:ext>
              </a:extLst>
            </p:cNvPr>
            <p:cNvSpPr/>
            <p:nvPr/>
          </p:nvSpPr>
          <p:spPr>
            <a:xfrm>
              <a:off x="2427990" y="3259945"/>
              <a:ext cx="1949137" cy="1941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50BA1873-86C4-7548-81B7-1FB4790FF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10556" y="2979295"/>
              <a:ext cx="2654300" cy="2908300"/>
            </a:xfrm>
            <a:prstGeom prst="rect">
              <a:avLst/>
            </a:prstGeom>
          </p:spPr>
        </p:pic>
      </p:grpSp>
      <p:grpSp>
        <p:nvGrpSpPr>
          <p:cNvPr id="8" name="グループ化 7">
            <a:extLst>
              <a:ext uri="{FF2B5EF4-FFF2-40B4-BE49-F238E27FC236}">
                <a16:creationId xmlns:a16="http://schemas.microsoft.com/office/drawing/2014/main" id="{D0812B8A-5F3E-6D4C-ABAC-9DD3337F8C12}"/>
              </a:ext>
            </a:extLst>
          </p:cNvPr>
          <p:cNvGrpSpPr/>
          <p:nvPr/>
        </p:nvGrpSpPr>
        <p:grpSpPr>
          <a:xfrm>
            <a:off x="6055942" y="3753035"/>
            <a:ext cx="2578100" cy="3124200"/>
            <a:chOff x="3144186" y="1180892"/>
            <a:chExt cx="2578100" cy="3124200"/>
          </a:xfrm>
        </p:grpSpPr>
        <p:sp>
          <p:nvSpPr>
            <p:cNvPr id="9" name="円/楕円 8">
              <a:extLst>
                <a:ext uri="{FF2B5EF4-FFF2-40B4-BE49-F238E27FC236}">
                  <a16:creationId xmlns:a16="http://schemas.microsoft.com/office/drawing/2014/main" id="{B34BFF0A-1CAF-D248-BB53-BC2DBF61A38A}"/>
                </a:ext>
              </a:extLst>
            </p:cNvPr>
            <p:cNvSpPr/>
            <p:nvPr/>
          </p:nvSpPr>
          <p:spPr>
            <a:xfrm>
              <a:off x="3355822" y="1415739"/>
              <a:ext cx="1949137" cy="1941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DC2DD095-02E6-5B4C-AF64-3970D768B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44186" y="1180892"/>
              <a:ext cx="2578100" cy="3124200"/>
            </a:xfrm>
            <a:prstGeom prst="rect">
              <a:avLst/>
            </a:prstGeom>
          </p:spPr>
        </p:pic>
      </p:grpSp>
      <p:grpSp>
        <p:nvGrpSpPr>
          <p:cNvPr id="14" name="グループ化 13">
            <a:extLst>
              <a:ext uri="{FF2B5EF4-FFF2-40B4-BE49-F238E27FC236}">
                <a16:creationId xmlns:a16="http://schemas.microsoft.com/office/drawing/2014/main" id="{EE71C64A-436D-854B-9075-415C1F1512FD}"/>
              </a:ext>
            </a:extLst>
          </p:cNvPr>
          <p:cNvGrpSpPr/>
          <p:nvPr/>
        </p:nvGrpSpPr>
        <p:grpSpPr>
          <a:xfrm>
            <a:off x="0" y="505580"/>
            <a:ext cx="2475736" cy="2652981"/>
            <a:chOff x="5619292" y="2860519"/>
            <a:chExt cx="2369633" cy="2832100"/>
          </a:xfrm>
        </p:grpSpPr>
        <p:sp>
          <p:nvSpPr>
            <p:cNvPr id="15" name="円/楕円 14">
              <a:extLst>
                <a:ext uri="{FF2B5EF4-FFF2-40B4-BE49-F238E27FC236}">
                  <a16:creationId xmlns:a16="http://schemas.microsoft.com/office/drawing/2014/main" id="{ADCB4983-0711-964A-AB8F-AA3265B2FAE9}"/>
                </a:ext>
              </a:extLst>
            </p:cNvPr>
            <p:cNvSpPr/>
            <p:nvPr/>
          </p:nvSpPr>
          <p:spPr>
            <a:xfrm>
              <a:off x="5738007" y="3121390"/>
              <a:ext cx="1949137" cy="19416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E22CA050-7044-C14D-A5E5-22AF154B4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19292" y="2860519"/>
              <a:ext cx="2369633" cy="2832100"/>
            </a:xfrm>
            <a:prstGeom prst="rect">
              <a:avLst/>
            </a:prstGeom>
          </p:spPr>
        </p:pic>
      </p:grpSp>
      <p:sp>
        <p:nvSpPr>
          <p:cNvPr id="22" name="角丸四角形吹き出し 21">
            <a:extLst>
              <a:ext uri="{FF2B5EF4-FFF2-40B4-BE49-F238E27FC236}">
                <a16:creationId xmlns:a16="http://schemas.microsoft.com/office/drawing/2014/main" id="{44CB8415-A6FA-8D40-959E-D7B227C0D3AC}"/>
              </a:ext>
            </a:extLst>
          </p:cNvPr>
          <p:cNvSpPr/>
          <p:nvPr/>
        </p:nvSpPr>
        <p:spPr>
          <a:xfrm>
            <a:off x="8382473" y="505581"/>
            <a:ext cx="3652923" cy="2368946"/>
          </a:xfrm>
          <a:prstGeom prst="wedgeRoundRectCallout">
            <a:avLst>
              <a:gd name="adj1" fmla="val -56593"/>
              <a:gd name="adj2" fmla="val 34240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2400" b="1" u="sng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だれだれクイズ</a:t>
            </a:r>
            <a:endParaRPr kumimoji="1" lang="en-US" altLang="ja-JP" sz="2400" b="1" u="sng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3</a:t>
            </a:r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つのヒントから</a:t>
            </a:r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答えを考えるスキル</a:t>
            </a:r>
          </a:p>
        </p:txBody>
      </p:sp>
      <p:sp>
        <p:nvSpPr>
          <p:cNvPr id="23" name="角丸四角形吹き出し 22">
            <a:extLst>
              <a:ext uri="{FF2B5EF4-FFF2-40B4-BE49-F238E27FC236}">
                <a16:creationId xmlns:a16="http://schemas.microsoft.com/office/drawing/2014/main" id="{AD2A183C-E111-0041-BEAB-61AA800373F4}"/>
              </a:ext>
            </a:extLst>
          </p:cNvPr>
          <p:cNvSpPr/>
          <p:nvPr/>
        </p:nvSpPr>
        <p:spPr>
          <a:xfrm>
            <a:off x="2394090" y="505581"/>
            <a:ext cx="3652923" cy="2368946"/>
          </a:xfrm>
          <a:prstGeom prst="wedgeRoundRectCallout">
            <a:avLst>
              <a:gd name="adj1" fmla="val -57040"/>
              <a:gd name="adj2" fmla="val 2941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2400" b="1" u="sng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ビンゴの番号抽選</a:t>
            </a:r>
            <a:endParaRPr kumimoji="1" lang="en-US" altLang="ja-JP" sz="2400" b="1" u="sng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・画面対応スキル</a:t>
            </a:r>
            <a:endParaRPr kumimoji="1"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・番号の抽選</a:t>
            </a:r>
            <a:r>
              <a:rPr lang="en-US" altLang="ja-JP" sz="24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/</a:t>
            </a:r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読み上げ</a:t>
            </a:r>
            <a:endParaRPr kumimoji="1" lang="ja-JP" altLang="en-US" sz="2400" b="1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24" name="角丸四角形吹き出し 23">
            <a:extLst>
              <a:ext uri="{FF2B5EF4-FFF2-40B4-BE49-F238E27FC236}">
                <a16:creationId xmlns:a16="http://schemas.microsoft.com/office/drawing/2014/main" id="{F12C034F-C019-3C49-A297-003EA6AC9239}"/>
              </a:ext>
            </a:extLst>
          </p:cNvPr>
          <p:cNvSpPr/>
          <p:nvPr/>
        </p:nvSpPr>
        <p:spPr>
          <a:xfrm>
            <a:off x="2369342" y="3983473"/>
            <a:ext cx="3652923" cy="2368946"/>
          </a:xfrm>
          <a:prstGeom prst="wedgeRoundRectCallout">
            <a:avLst>
              <a:gd name="adj1" fmla="val -57040"/>
              <a:gd name="adj2" fmla="val 2941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2400" b="1" u="sng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みんなの罰ゲーム</a:t>
            </a:r>
            <a:endParaRPr kumimoji="1" lang="en-US" altLang="ja-JP" sz="2400" b="1" u="sng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endParaRPr kumimoji="1"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・年末の某番組風に</a:t>
            </a:r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罰ゲームを告げる</a:t>
            </a:r>
          </a:p>
        </p:txBody>
      </p:sp>
      <p:sp>
        <p:nvSpPr>
          <p:cNvPr id="25" name="角丸四角形吹き出し 24">
            <a:extLst>
              <a:ext uri="{FF2B5EF4-FFF2-40B4-BE49-F238E27FC236}">
                <a16:creationId xmlns:a16="http://schemas.microsoft.com/office/drawing/2014/main" id="{AEE66171-4D92-D348-B761-C9BEA7142E9B}"/>
              </a:ext>
            </a:extLst>
          </p:cNvPr>
          <p:cNvSpPr/>
          <p:nvPr/>
        </p:nvSpPr>
        <p:spPr>
          <a:xfrm>
            <a:off x="8382472" y="3983473"/>
            <a:ext cx="3652923" cy="2368946"/>
          </a:xfrm>
          <a:prstGeom prst="wedgeRoundRectCallout">
            <a:avLst>
              <a:gd name="adj1" fmla="val -57040"/>
              <a:gd name="adj2" fmla="val 2941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2000" b="1" u="sng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みんなのプレゼント交換</a:t>
            </a:r>
            <a:endParaRPr kumimoji="1" lang="en-US" altLang="ja-JP" sz="2000" b="1" u="sng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endParaRPr kumimoji="1" lang="en-US" altLang="ja-JP" sz="20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・音楽を鳴らして、</a:t>
            </a:r>
            <a:endParaRPr lang="en-US" altLang="ja-JP" sz="2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r>
              <a:rPr kumimoji="1"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　</a:t>
            </a:r>
            <a:r>
              <a:rPr lang="ja-JP" altLang="en-US" sz="2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ランダムに停止する</a:t>
            </a:r>
            <a:endParaRPr kumimoji="1" lang="ja-JP" altLang="en-US" sz="2400" b="1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613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A77BBC-7A1D-524D-908E-D3739FE2FB65}"/>
              </a:ext>
            </a:extLst>
          </p:cNvPr>
          <p:cNvSpPr txBox="1"/>
          <p:nvPr/>
        </p:nvSpPr>
        <p:spPr>
          <a:xfrm>
            <a:off x="503020" y="1859339"/>
            <a:ext cx="111859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ほとんど経験はないが、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en-US" altLang="ja-JP" sz="6600" b="1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2</a:t>
            </a:r>
            <a:r>
              <a:rPr kumimoji="1" lang="ja-JP" altLang="en-US" sz="6600" b="1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週間</a:t>
            </a:r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</a:t>
            </a:r>
            <a:r>
              <a:rPr kumimoji="1" lang="en-US" altLang="ja-JP" sz="6600" b="1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4</a:t>
            </a:r>
            <a:r>
              <a:rPr kumimoji="1" lang="ja-JP" altLang="en-US" sz="6600" b="1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つのスキル</a:t>
            </a:r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を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公開申請までできた！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7507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角丸四角形 5">
            <a:extLst>
              <a:ext uri="{FF2B5EF4-FFF2-40B4-BE49-F238E27FC236}">
                <a16:creationId xmlns:a16="http://schemas.microsoft.com/office/drawing/2014/main" id="{8D78C6DB-7387-5C4F-A7A3-F00A2ED8D420}"/>
              </a:ext>
            </a:extLst>
          </p:cNvPr>
          <p:cNvSpPr/>
          <p:nvPr/>
        </p:nvSpPr>
        <p:spPr>
          <a:xfrm>
            <a:off x="6068790" y="1371600"/>
            <a:ext cx="5698671" cy="53720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4400" b="1" u="sng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 </a:t>
            </a:r>
            <a:r>
              <a:rPr lang="en-US" altLang="ja-JP" sz="4400" b="1" u="sng" dirty="0" err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Clova</a:t>
            </a:r>
            <a:endParaRPr lang="en-US" altLang="ja-JP" sz="4400" b="1" u="sng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・サンプル発話が　　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</a:t>
            </a:r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設定しやすい。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・発話の揺らぎ、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が大変。</a:t>
            </a:r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・コードが若干</a:t>
            </a:r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見やすい。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23" name="角丸四角形 22">
            <a:extLst>
              <a:ext uri="{FF2B5EF4-FFF2-40B4-BE49-F238E27FC236}">
                <a16:creationId xmlns:a16="http://schemas.microsoft.com/office/drawing/2014/main" id="{5D0A6299-C415-5A42-A604-85611167EE42}"/>
              </a:ext>
            </a:extLst>
          </p:cNvPr>
          <p:cNvSpPr/>
          <p:nvPr/>
        </p:nvSpPr>
        <p:spPr>
          <a:xfrm>
            <a:off x="370119" y="1371600"/>
            <a:ext cx="5698671" cy="537209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4400" b="1" u="sng" dirty="0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Alexa</a:t>
            </a: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・</a:t>
            </a:r>
            <a:r>
              <a:rPr kumimoji="1" lang="en-US" altLang="ja-JP" sz="3600" b="1" dirty="0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Amazon Developer</a:t>
            </a: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が使いやすい。</a:t>
            </a:r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・テストが簡単に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</a:t>
            </a:r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できる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endParaRPr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・揺らぎ等で</a:t>
            </a:r>
            <a:br>
              <a:rPr kumimoji="1" lang="en-US" altLang="ja-JP" sz="3600" b="1" dirty="0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</a:br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リジェクトは少ない。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24" name="コンテンツ プレースホルダー 17">
            <a:extLst>
              <a:ext uri="{FF2B5EF4-FFF2-40B4-BE49-F238E27FC236}">
                <a16:creationId xmlns:a16="http://schemas.microsoft.com/office/drawing/2014/main" id="{0C7E3871-746B-2144-963D-7A16C69F5C1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3214" y="2772309"/>
            <a:ext cx="3234438" cy="3564162"/>
          </a:xfrm>
          <a:prstGeom prst="rect">
            <a:avLst/>
          </a:prstGeom>
        </p:spPr>
      </p:pic>
      <p:sp>
        <p:nvSpPr>
          <p:cNvPr id="25" name="タイトル 1">
            <a:extLst>
              <a:ext uri="{FF2B5EF4-FFF2-40B4-BE49-F238E27FC236}">
                <a16:creationId xmlns:a16="http://schemas.microsoft.com/office/drawing/2014/main" id="{55ADE827-79DE-9C4D-B519-E1247BDAA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62" y="146959"/>
            <a:ext cx="11397342" cy="1325563"/>
          </a:xfrm>
        </p:spPr>
        <p:txBody>
          <a:bodyPr>
            <a:noAutofit/>
          </a:bodyPr>
          <a:lstStyle/>
          <a:p>
            <a:pPr algn="ctr"/>
            <a:r>
              <a:rPr lang="ja-JP" altLang="en-US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やきにくラブ：お肉について教えてくれる</a:t>
            </a:r>
            <a:endParaRPr kumimoji="1" lang="ja-JP" altLang="en-US" b="1" u="sng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4571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9BB733D8-831C-3D40-8475-C41256F6927D}"/>
              </a:ext>
            </a:extLst>
          </p:cNvPr>
          <p:cNvSpPr txBox="1">
            <a:spLocks/>
          </p:cNvSpPr>
          <p:nvPr/>
        </p:nvSpPr>
        <p:spPr>
          <a:xfrm>
            <a:off x="3860163" y="369727"/>
            <a:ext cx="8331838" cy="554368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所属：株式会社アイエンター　大阪支店</a:t>
            </a:r>
            <a:endParaRPr lang="en-US" altLang="ja-JP" sz="32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スマートデバイスソリューション</a:t>
            </a:r>
            <a:r>
              <a:rPr lang="en-US" altLang="ja-JP" sz="32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Gr.</a:t>
            </a:r>
          </a:p>
          <a:p>
            <a:pPr marL="0" indent="0">
              <a:buNone/>
            </a:pPr>
            <a:endParaRPr lang="en-US" altLang="ja-JP" sz="32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業務：</a:t>
            </a:r>
            <a:r>
              <a:rPr lang="en-US" altLang="ja-JP" sz="32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iOS</a:t>
            </a: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アプリ開発</a:t>
            </a:r>
            <a:r>
              <a:rPr lang="en-US" altLang="ja-JP" sz="32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(objective-c/Swift)</a:t>
            </a:r>
          </a:p>
          <a:p>
            <a:pPr marL="0" indent="0">
              <a:buNone/>
            </a:pP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　　入社</a:t>
            </a:r>
            <a:r>
              <a:rPr lang="en-US" altLang="ja-JP" sz="32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3</a:t>
            </a: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年目エンジニア</a:t>
            </a:r>
            <a:endParaRPr lang="en-US" altLang="ja-JP" sz="32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endParaRPr lang="en-US" altLang="ja-JP" sz="32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スマスピ活動：</a:t>
            </a:r>
            <a:endParaRPr lang="en-US" altLang="ja-JP" sz="32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</a:t>
            </a:r>
            <a:r>
              <a:rPr lang="en-US" altLang="ja-JP" sz="32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Alexa</a:t>
            </a: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スキル</a:t>
            </a:r>
            <a:r>
              <a:rPr lang="en-US" altLang="ja-JP" sz="32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*5</a:t>
            </a: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個公開中</a:t>
            </a:r>
            <a:endParaRPr lang="en-US" altLang="ja-JP" sz="32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</a:t>
            </a:r>
            <a:r>
              <a:rPr lang="en-US" altLang="ja-JP" sz="32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Clova</a:t>
            </a: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スキル</a:t>
            </a:r>
            <a:r>
              <a:rPr lang="en-US" altLang="ja-JP" sz="32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*1</a:t>
            </a: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個公開中</a:t>
            </a:r>
            <a:endParaRPr lang="en-US" altLang="ja-JP" sz="32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>
              <a:buNone/>
            </a:pP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　</a:t>
            </a:r>
            <a:r>
              <a:rPr lang="en-US" altLang="ja-JP" sz="3200" b="1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Clova</a:t>
            </a: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ワークショップ実施</a:t>
            </a:r>
            <a:r>
              <a:rPr lang="en-US" altLang="ja-JP" sz="32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@</a:t>
            </a:r>
            <a:r>
              <a:rPr lang="ja-JP" altLang="en-US" sz="32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京都大学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FE528E22-3ED3-484F-8B65-0A7422DEE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8488"/>
          <a:stretch/>
        </p:blipFill>
        <p:spPr>
          <a:xfrm>
            <a:off x="4921811" y="5431164"/>
            <a:ext cx="6749802" cy="142285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D6D99209-FA6C-BE47-8496-E9821397DF3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09" y="5699652"/>
            <a:ext cx="3180178" cy="84004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95158A7-F2F5-C44F-A70D-7F688C512D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A7586"/>
              </a:clrFrom>
              <a:clrTo>
                <a:srgbClr val="EA7586">
                  <a:alpha val="0"/>
                </a:srgbClr>
              </a:clrTo>
            </a:clrChange>
          </a:blip>
          <a:srcRect l="16883" t="15568" r="13862" b="16490"/>
          <a:stretch/>
        </p:blipFill>
        <p:spPr>
          <a:xfrm>
            <a:off x="-436892" y="591666"/>
            <a:ext cx="5143113" cy="504564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88932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039EE1-0D86-C941-9F84-20D5FAF6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2400"/>
            <a:ext cx="10515600" cy="1829435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これを知ったらスキルを作りたくなる</a:t>
            </a:r>
            <a:br>
              <a:rPr kumimoji="1" lang="en-US" altLang="ja-JP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</a:br>
            <a:r>
              <a:rPr kumimoji="1" lang="ja-JP" altLang="en-US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ランキング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94E67B3-390F-5441-8A7D-94B2341F7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4262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ja-JP" sz="48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①</a:t>
            </a:r>
            <a:r>
              <a:rPr lang="ja-JP" altLang="en-US" sz="48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安い</a:t>
            </a:r>
            <a:r>
              <a:rPr lang="en-US" altLang="ja-JP" sz="48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ja-JP" altLang="en-US" sz="48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初期投資のみ</a:t>
            </a:r>
            <a:r>
              <a:rPr lang="en-US" altLang="ja-JP" sz="48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</a:p>
          <a:p>
            <a:pPr marL="0" indent="0" algn="ctr">
              <a:buNone/>
            </a:pPr>
            <a:endParaRPr kumimoji="1" lang="en-US" altLang="ja-JP" sz="48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 algn="ctr">
              <a:buNone/>
            </a:pPr>
            <a:r>
              <a:rPr lang="en-US" altLang="ja-JP" sz="48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②</a:t>
            </a:r>
            <a:r>
              <a:rPr lang="ja-JP" altLang="en-US" sz="48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簡単に動く</a:t>
            </a:r>
            <a:r>
              <a:rPr lang="en-US" altLang="ja-JP" sz="48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&amp;</a:t>
            </a:r>
            <a:r>
              <a:rPr lang="ja-JP" altLang="en-US" sz="48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日本語</a:t>
            </a:r>
            <a:endParaRPr lang="en-US" altLang="ja-JP" sz="48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 algn="ctr">
              <a:buNone/>
            </a:pPr>
            <a:endParaRPr kumimoji="1" lang="en-US" altLang="ja-JP" sz="48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 algn="ctr">
              <a:buNone/>
            </a:pPr>
            <a:r>
              <a:rPr lang="en-US" altLang="ja-JP" sz="48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③</a:t>
            </a:r>
            <a:r>
              <a:rPr lang="ja-JP" altLang="en-US" sz="48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環境構築</a:t>
            </a:r>
            <a:r>
              <a:rPr lang="en-US" altLang="ja-JP" sz="48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&amp;</a:t>
            </a:r>
            <a:r>
              <a:rPr lang="ja-JP" altLang="en-US" sz="48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実機不要</a:t>
            </a:r>
            <a:endParaRPr lang="en-US" altLang="ja-JP" sz="48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42413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508203-6314-DB40-B6C3-DE9E54D72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①安い</a:t>
            </a:r>
            <a:r>
              <a:rPr kumimoji="1"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kumimoji="1"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初期投資のみ</a:t>
            </a:r>
            <a:r>
              <a:rPr kumimoji="1"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kumimoji="1" lang="ja-JP" altLang="en-US" sz="5400" b="1" u="sng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4" name="コンテンツ プレースホルダー 9">
            <a:extLst>
              <a:ext uri="{FF2B5EF4-FFF2-40B4-BE49-F238E27FC236}">
                <a16:creationId xmlns:a16="http://schemas.microsoft.com/office/drawing/2014/main" id="{93B50882-BCD5-7B4A-90FB-6FFDCC025E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4223" y="1343818"/>
            <a:ext cx="10924513" cy="5168425"/>
          </a:xfr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3E3DA98B-897B-3E47-B441-6634701477DB}"/>
              </a:ext>
            </a:extLst>
          </p:cNvPr>
          <p:cNvSpPr/>
          <p:nvPr/>
        </p:nvSpPr>
        <p:spPr>
          <a:xfrm>
            <a:off x="664224" y="4572000"/>
            <a:ext cx="10863554" cy="396240"/>
          </a:xfrm>
          <a:prstGeom prst="roundRect">
            <a:avLst/>
          </a:prstGeom>
          <a:solidFill>
            <a:srgbClr val="FF0000">
              <a:alpha val="3294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765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98842337-9193-0848-AF96-034E16808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②簡単に動く</a:t>
            </a:r>
            <a:r>
              <a:rPr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&amp;</a:t>
            </a:r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日本語</a:t>
            </a:r>
            <a:endParaRPr kumimoji="1" lang="ja-JP" altLang="en-US" sz="5400" b="1" u="sng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5" name="コンテンツ プレースホルダー 16">
            <a:extLst>
              <a:ext uri="{FF2B5EF4-FFF2-40B4-BE49-F238E27FC236}">
                <a16:creationId xmlns:a16="http://schemas.microsoft.com/office/drawing/2014/main" id="{D4DD1E24-68A2-B94D-A7D0-3C3BF1CE9D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06970" y="1611392"/>
            <a:ext cx="5134737" cy="4949145"/>
          </a:xfr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71B21D0-CBB1-3846-8B36-5D483C16E5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001" y="4472148"/>
            <a:ext cx="5568163" cy="51726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395AEBC-60EC-354E-BAE0-550560C48F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6761" b="33333"/>
          <a:stretch/>
        </p:blipFill>
        <p:spPr>
          <a:xfrm>
            <a:off x="918173" y="2530502"/>
            <a:ext cx="5235965" cy="116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21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16A88E96-262D-B149-9429-3F79F5830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③</a:t>
            </a:r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環境構築</a:t>
            </a:r>
            <a:r>
              <a:rPr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&amp;</a:t>
            </a:r>
            <a:r>
              <a:rPr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実機不要</a:t>
            </a:r>
            <a:endParaRPr kumimoji="1" lang="ja-JP" altLang="en-US" sz="5400" b="1" u="sng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3" name="コンテンツ プレースホルダー 9">
            <a:extLst>
              <a:ext uri="{FF2B5EF4-FFF2-40B4-BE49-F238E27FC236}">
                <a16:creationId xmlns:a16="http://schemas.microsoft.com/office/drawing/2014/main" id="{DE9478AF-3C51-0442-A81F-E7A407200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64223" y="1343818"/>
            <a:ext cx="10924513" cy="5168425"/>
          </a:xfrm>
        </p:spPr>
      </p:pic>
      <p:sp>
        <p:nvSpPr>
          <p:cNvPr id="5" name="角丸四角形 4">
            <a:extLst>
              <a:ext uri="{FF2B5EF4-FFF2-40B4-BE49-F238E27FC236}">
                <a16:creationId xmlns:a16="http://schemas.microsoft.com/office/drawing/2014/main" id="{07574231-1F93-384A-A1B0-5E696C5C4D22}"/>
              </a:ext>
            </a:extLst>
          </p:cNvPr>
          <p:cNvSpPr/>
          <p:nvPr/>
        </p:nvSpPr>
        <p:spPr>
          <a:xfrm>
            <a:off x="664224" y="4894729"/>
            <a:ext cx="10863554" cy="1472007"/>
          </a:xfrm>
          <a:prstGeom prst="roundRect">
            <a:avLst/>
          </a:prstGeom>
          <a:solidFill>
            <a:srgbClr val="FF0000">
              <a:alpha val="32941"/>
            </a:srgb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0405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A03BE430-84E0-284D-917E-7DA6F0F34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＋</a:t>
            </a:r>
            <a:r>
              <a:rPr kumimoji="1" lang="en-US" altLang="ja-JP" sz="5400" b="1" u="sng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α</a:t>
            </a:r>
            <a:r>
              <a:rPr kumimoji="1" lang="ja-JP" altLang="en-US" sz="5400" b="1" u="sng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：公開申請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98C6A4C-596E-C449-AD02-CC6E96686AE7}"/>
              </a:ext>
            </a:extLst>
          </p:cNvPr>
          <p:cNvSpPr txBox="1"/>
          <p:nvPr/>
        </p:nvSpPr>
        <p:spPr>
          <a:xfrm>
            <a:off x="1173449" y="4491092"/>
            <a:ext cx="984509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1500" b="1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自信</a:t>
            </a:r>
            <a:r>
              <a:rPr kumimoji="1" lang="ja-JP" altLang="en-US" sz="115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や</a:t>
            </a:r>
            <a:r>
              <a:rPr kumimoji="1" lang="ja-JP" altLang="en-US" sz="11500" b="1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達成感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98A13D1-C834-0241-B3D9-71FE2359E48C}"/>
              </a:ext>
            </a:extLst>
          </p:cNvPr>
          <p:cNvSpPr txBox="1"/>
          <p:nvPr/>
        </p:nvSpPr>
        <p:spPr>
          <a:xfrm>
            <a:off x="448016" y="1372393"/>
            <a:ext cx="95829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自分で作ったものが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世の中に出る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5445E5C-ADC6-4044-9284-74400A1BF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11" y="3591567"/>
            <a:ext cx="1712976" cy="774192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42794DE2-159C-3646-B47A-F9C323D1A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190" y="1225474"/>
            <a:ext cx="2540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456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D2ECF75-F405-1A46-9D4D-9EA5BC48E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9" t="75652" r="59798" b="4374"/>
          <a:stretch/>
        </p:blipFill>
        <p:spPr>
          <a:xfrm>
            <a:off x="3103079" y="3852861"/>
            <a:ext cx="5985841" cy="3177000"/>
          </a:xfrm>
          <a:prstGeom prst="rect">
            <a:avLst/>
          </a:prstGeom>
        </p:spPr>
      </p:pic>
      <p:pic>
        <p:nvPicPr>
          <p:cNvPr id="26" name="図 25">
            <a:extLst>
              <a:ext uri="{FF2B5EF4-FFF2-40B4-BE49-F238E27FC236}">
                <a16:creationId xmlns:a16="http://schemas.microsoft.com/office/drawing/2014/main" id="{9BF87DB9-9230-3B41-9102-959E92EFAE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4" t="30457" r="63023" b="55785"/>
          <a:stretch/>
        </p:blipFill>
        <p:spPr>
          <a:xfrm>
            <a:off x="3166298" y="3835205"/>
            <a:ext cx="5602564" cy="218836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179A8FB-844C-3E46-89B2-1093EBE7C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9" t="58478" r="62368" b="23621"/>
          <a:stretch/>
        </p:blipFill>
        <p:spPr>
          <a:xfrm>
            <a:off x="3254061" y="2577778"/>
            <a:ext cx="5602564" cy="3056334"/>
          </a:xfrm>
          <a:prstGeom prst="rect">
            <a:avLst/>
          </a:prstGeom>
        </p:spPr>
      </p:pic>
      <p:sp>
        <p:nvSpPr>
          <p:cNvPr id="16" name="円形吹き出し 15">
            <a:extLst>
              <a:ext uri="{FF2B5EF4-FFF2-40B4-BE49-F238E27FC236}">
                <a16:creationId xmlns:a16="http://schemas.microsoft.com/office/drawing/2014/main" id="{2293A69A-E4E2-734A-BEC4-8DC8A8B11B4A}"/>
              </a:ext>
            </a:extLst>
          </p:cNvPr>
          <p:cNvSpPr/>
          <p:nvPr/>
        </p:nvSpPr>
        <p:spPr>
          <a:xfrm>
            <a:off x="8532439" y="3483757"/>
            <a:ext cx="3306494" cy="1301472"/>
          </a:xfrm>
          <a:prstGeom prst="wedgeEllipseCallout">
            <a:avLst>
              <a:gd name="adj1" fmla="val -66509"/>
              <a:gd name="adj2" fmla="val 699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字幕 2">
            <a:extLst>
              <a:ext uri="{FF2B5EF4-FFF2-40B4-BE49-F238E27FC236}">
                <a16:creationId xmlns:a16="http://schemas.microsoft.com/office/drawing/2014/main" id="{9A05A055-DA70-AA49-86DD-8EDC48DCA09B}"/>
              </a:ext>
            </a:extLst>
          </p:cNvPr>
          <p:cNvSpPr txBox="1">
            <a:spLocks/>
          </p:cNvSpPr>
          <p:nvPr/>
        </p:nvSpPr>
        <p:spPr>
          <a:xfrm>
            <a:off x="8737149" y="3892617"/>
            <a:ext cx="2988120" cy="72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アプリ開発</a:t>
            </a:r>
            <a:endParaRPr lang="en-US" altLang="ja-JP" sz="3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0E0029B-7C8B-4849-94E6-20AB9F9E0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67" t="47656" r="-1190" b="38586"/>
          <a:stretch/>
        </p:blipFill>
        <p:spPr>
          <a:xfrm>
            <a:off x="3447445" y="2078098"/>
            <a:ext cx="5602564" cy="21883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10AC345-60EB-7F47-8CE9-C0A7A3F7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" t="6377" r="60048" b="69275"/>
          <a:stretch/>
        </p:blipFill>
        <p:spPr>
          <a:xfrm>
            <a:off x="3026864" y="-293390"/>
            <a:ext cx="5985841" cy="3872739"/>
          </a:xfrm>
          <a:prstGeom prst="rect">
            <a:avLst/>
          </a:prstGeom>
        </p:spPr>
      </p:pic>
      <p:sp>
        <p:nvSpPr>
          <p:cNvPr id="12" name="円形吹き出し 11">
            <a:extLst>
              <a:ext uri="{FF2B5EF4-FFF2-40B4-BE49-F238E27FC236}">
                <a16:creationId xmlns:a16="http://schemas.microsoft.com/office/drawing/2014/main" id="{B22372DC-CA37-9F41-9E8C-1861BFE92CAF}"/>
              </a:ext>
            </a:extLst>
          </p:cNvPr>
          <p:cNvSpPr/>
          <p:nvPr/>
        </p:nvSpPr>
        <p:spPr>
          <a:xfrm>
            <a:off x="798664" y="-18414"/>
            <a:ext cx="2490281" cy="2529192"/>
          </a:xfrm>
          <a:prstGeom prst="wedgeEllipseCallout">
            <a:avLst>
              <a:gd name="adj1" fmla="val 58073"/>
              <a:gd name="adj2" fmla="val 371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8B3F17A-9EFB-5C44-BAF1-02E84D59F3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A7586"/>
              </a:clrFrom>
              <a:clrTo>
                <a:srgbClr val="EA7586">
                  <a:alpha val="0"/>
                </a:srgbClr>
              </a:clrTo>
            </a:clrChange>
          </a:blip>
          <a:srcRect l="16883" t="15568" r="13862" b="16490"/>
          <a:stretch/>
        </p:blipFill>
        <p:spPr>
          <a:xfrm>
            <a:off x="908314" y="311505"/>
            <a:ext cx="2270983" cy="2227944"/>
          </a:xfrm>
          <a:prstGeom prst="ellipse">
            <a:avLst/>
          </a:prstGeom>
        </p:spPr>
      </p:pic>
      <p:sp>
        <p:nvSpPr>
          <p:cNvPr id="14" name="円形吹き出し 13">
            <a:extLst>
              <a:ext uri="{FF2B5EF4-FFF2-40B4-BE49-F238E27FC236}">
                <a16:creationId xmlns:a16="http://schemas.microsoft.com/office/drawing/2014/main" id="{FDF211C2-44C9-9B44-BAA6-14EDE52B0F19}"/>
              </a:ext>
            </a:extLst>
          </p:cNvPr>
          <p:cNvSpPr/>
          <p:nvPr/>
        </p:nvSpPr>
        <p:spPr>
          <a:xfrm>
            <a:off x="804436" y="3895487"/>
            <a:ext cx="2490281" cy="2529192"/>
          </a:xfrm>
          <a:prstGeom prst="wedgeEllipseCallout">
            <a:avLst>
              <a:gd name="adj1" fmla="val 62760"/>
              <a:gd name="adj2" fmla="val 2096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8CA3D29-27CD-8B4D-AA61-6D34090B0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A7586"/>
              </a:clrFrom>
              <a:clrTo>
                <a:srgbClr val="EA7586">
                  <a:alpha val="0"/>
                </a:srgbClr>
              </a:clrTo>
            </a:clrChange>
          </a:blip>
          <a:srcRect l="16883" t="15568" r="13862" b="16490"/>
          <a:stretch/>
        </p:blipFill>
        <p:spPr>
          <a:xfrm>
            <a:off x="924858" y="4196735"/>
            <a:ext cx="2270983" cy="2227944"/>
          </a:xfrm>
          <a:prstGeom prst="ellipse">
            <a:avLst/>
          </a:prstGeom>
        </p:spPr>
      </p:pic>
      <p:sp>
        <p:nvSpPr>
          <p:cNvPr id="33" name="円形吹き出し 32">
            <a:extLst>
              <a:ext uri="{FF2B5EF4-FFF2-40B4-BE49-F238E27FC236}">
                <a16:creationId xmlns:a16="http://schemas.microsoft.com/office/drawing/2014/main" id="{84CB7242-0881-8A4B-B63A-C2C3A7598EA3}"/>
              </a:ext>
            </a:extLst>
          </p:cNvPr>
          <p:cNvSpPr/>
          <p:nvPr/>
        </p:nvSpPr>
        <p:spPr>
          <a:xfrm>
            <a:off x="8541008" y="1927042"/>
            <a:ext cx="3306494" cy="1301472"/>
          </a:xfrm>
          <a:prstGeom prst="wedgeEllipseCallout">
            <a:avLst>
              <a:gd name="adj1" fmla="val -66509"/>
              <a:gd name="adj2" fmla="val 5587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字幕 2">
            <a:extLst>
              <a:ext uri="{FF2B5EF4-FFF2-40B4-BE49-F238E27FC236}">
                <a16:creationId xmlns:a16="http://schemas.microsoft.com/office/drawing/2014/main" id="{FB65A3BF-08DA-4546-8CC6-B467692A57B1}"/>
              </a:ext>
            </a:extLst>
          </p:cNvPr>
          <p:cNvSpPr txBox="1">
            <a:spLocks/>
          </p:cNvSpPr>
          <p:nvPr/>
        </p:nvSpPr>
        <p:spPr>
          <a:xfrm>
            <a:off x="8745718" y="2316024"/>
            <a:ext cx="2988120" cy="72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3600" b="1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スキル開発</a:t>
            </a:r>
            <a:endParaRPr lang="en-US" altLang="ja-JP" sz="3600" b="1" dirty="0">
              <a:solidFill>
                <a:srgbClr val="FF0000"/>
              </a:solidFill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35" name="円形吹き出し 34">
            <a:extLst>
              <a:ext uri="{FF2B5EF4-FFF2-40B4-BE49-F238E27FC236}">
                <a16:creationId xmlns:a16="http://schemas.microsoft.com/office/drawing/2014/main" id="{E90DDA99-8AB2-134F-9553-FBBBECE17AC1}"/>
              </a:ext>
            </a:extLst>
          </p:cNvPr>
          <p:cNvSpPr/>
          <p:nvPr/>
        </p:nvSpPr>
        <p:spPr>
          <a:xfrm>
            <a:off x="8541008" y="4997160"/>
            <a:ext cx="3306494" cy="1301472"/>
          </a:xfrm>
          <a:prstGeom prst="wedgeEllipseCallout">
            <a:avLst>
              <a:gd name="adj1" fmla="val -66509"/>
              <a:gd name="adj2" fmla="val -38822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字幕 2">
            <a:extLst>
              <a:ext uri="{FF2B5EF4-FFF2-40B4-BE49-F238E27FC236}">
                <a16:creationId xmlns:a16="http://schemas.microsoft.com/office/drawing/2014/main" id="{DCDF73D6-3897-4C45-B4D8-1ADBD20304BE}"/>
              </a:ext>
            </a:extLst>
          </p:cNvPr>
          <p:cNvSpPr txBox="1">
            <a:spLocks/>
          </p:cNvSpPr>
          <p:nvPr/>
        </p:nvSpPr>
        <p:spPr>
          <a:xfrm>
            <a:off x="8745718" y="5406020"/>
            <a:ext cx="2988120" cy="722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3600" b="1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LT(</a:t>
            </a:r>
            <a:r>
              <a:rPr lang="ja-JP" altLang="en-US" sz="3600" b="1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発表力</a:t>
            </a:r>
            <a:r>
              <a:rPr lang="en-US" altLang="ja-JP" sz="3600" b="1" dirty="0">
                <a:solidFill>
                  <a:srgbClr val="FF0000"/>
                </a:solidFill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9082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80E9FC3B-2671-BE48-8687-0BA46B4247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20000"/>
          </a:blip>
          <a:srcRect t="22255" b="21871"/>
          <a:stretch/>
        </p:blipFill>
        <p:spPr>
          <a:xfrm>
            <a:off x="5642435" y="-532877"/>
            <a:ext cx="6990942" cy="481390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2ECF75-F405-1A46-9D4D-9EA5BC48EB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9" t="75652" r="59798" b="4374"/>
          <a:stretch/>
        </p:blipFill>
        <p:spPr>
          <a:xfrm>
            <a:off x="479149" y="3852861"/>
            <a:ext cx="5985841" cy="31770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BDC1B47B-45F1-D54C-846C-A09FF9FE03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4" t="30457" r="63023" b="55785"/>
          <a:stretch/>
        </p:blipFill>
        <p:spPr>
          <a:xfrm>
            <a:off x="518059" y="3988031"/>
            <a:ext cx="5602564" cy="21883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FA978E8-928C-D146-833E-DC977F358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81" t="66677" r="1756" b="23091"/>
          <a:stretch/>
        </p:blipFill>
        <p:spPr>
          <a:xfrm>
            <a:off x="862426" y="4407704"/>
            <a:ext cx="4861371" cy="1627459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9CD8A36-3B20-7840-9539-137FC2348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19" t="58478" r="62368" b="23621"/>
          <a:stretch/>
        </p:blipFill>
        <p:spPr>
          <a:xfrm>
            <a:off x="747151" y="3025117"/>
            <a:ext cx="5449836" cy="297301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4E477FA-8A69-484D-84A4-FC35842BC4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681" t="66677" r="1756" b="23091"/>
          <a:stretch/>
        </p:blipFill>
        <p:spPr>
          <a:xfrm>
            <a:off x="888655" y="3569467"/>
            <a:ext cx="4861371" cy="1627459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8811D0A-C0D0-0946-8648-20CCE901FE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9" t="45024" r="63388" b="41218"/>
          <a:stretch/>
        </p:blipFill>
        <p:spPr>
          <a:xfrm>
            <a:off x="423635" y="2634692"/>
            <a:ext cx="5602564" cy="2188369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F595D4C-66B1-6742-95A3-0F0321CD2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67" t="47656" r="-1190" b="38586"/>
          <a:stretch/>
        </p:blipFill>
        <p:spPr>
          <a:xfrm>
            <a:off x="922907" y="2078098"/>
            <a:ext cx="5602564" cy="2188369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3B1C68B-6591-904C-B27D-8A918AA49E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" t="6377" r="60048" b="69275"/>
          <a:stretch/>
        </p:blipFill>
        <p:spPr>
          <a:xfrm>
            <a:off x="627056" y="-28217"/>
            <a:ext cx="5599083" cy="3622513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7E98F16A-8D83-9A40-8B4F-23963DCF0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03610">
            <a:off x="9134866" y="3820101"/>
            <a:ext cx="2832100" cy="3162300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73327E8A-B958-7F46-A2DD-B9B941B40F36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1718966" y="1981209"/>
            <a:ext cx="3506206" cy="829425"/>
          </a:xfrm>
          <a:prstGeom prst="rect">
            <a:avLst/>
          </a:prstGeom>
        </p:spPr>
      </p:pic>
      <p:sp>
        <p:nvSpPr>
          <p:cNvPr id="19" name="字幕 2">
            <a:extLst>
              <a:ext uri="{FF2B5EF4-FFF2-40B4-BE49-F238E27FC236}">
                <a16:creationId xmlns:a16="http://schemas.microsoft.com/office/drawing/2014/main" id="{EE13674D-9453-EE40-B65B-2669D291E1EB}"/>
              </a:ext>
            </a:extLst>
          </p:cNvPr>
          <p:cNvSpPr txBox="1">
            <a:spLocks/>
          </p:cNvSpPr>
          <p:nvPr/>
        </p:nvSpPr>
        <p:spPr>
          <a:xfrm>
            <a:off x="5856884" y="403046"/>
            <a:ext cx="6468203" cy="3132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旨味</a:t>
            </a:r>
            <a:r>
              <a:rPr lang="en-US" altLang="ja-JP" sz="36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魅力</a:t>
            </a:r>
            <a:r>
              <a:rPr lang="en-US" altLang="ja-JP" sz="36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のある</a:t>
            </a:r>
            <a:endParaRPr lang="en-US" altLang="ja-JP" sz="3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若手になれるように</a:t>
            </a:r>
            <a:endParaRPr lang="en-US" altLang="ja-JP" sz="3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具材</a:t>
            </a:r>
            <a:r>
              <a:rPr lang="en-US" altLang="ja-JP" sz="36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スキル</a:t>
            </a:r>
            <a:r>
              <a:rPr lang="en-US" altLang="ja-JP" sz="36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を増やして</a:t>
            </a:r>
            <a:endParaRPr lang="en-US" altLang="ja-JP" sz="3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美味しいハンバーガーに</a:t>
            </a:r>
            <a:endParaRPr lang="en-US" altLang="ja-JP" sz="3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 algn="ctr">
              <a:buNone/>
            </a:pP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なりたい。。。。！！</a:t>
            </a:r>
            <a:endParaRPr lang="en-US" altLang="ja-JP" sz="3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33354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B006E55D-3AB5-DD49-ABF8-07EBBDCD6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93" y="-10040"/>
            <a:ext cx="10162213" cy="686804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A2DC74A-0B92-D74A-BD9F-E4D92485F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3565" y="3695700"/>
            <a:ext cx="2832100" cy="31623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AE05166-9CD4-BC4A-94D1-77DCD7B6B2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562" t="13476" r="4195" b="54378"/>
          <a:stretch/>
        </p:blipFill>
        <p:spPr>
          <a:xfrm>
            <a:off x="1430359" y="3583427"/>
            <a:ext cx="2403206" cy="2554491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E419B25-4A40-4840-A1EC-8E4338F9E4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EBD"/>
              </a:clrFrom>
              <a:clrTo>
                <a:srgbClr val="FFFEBD">
                  <a:alpha val="0"/>
                </a:srgbClr>
              </a:clrTo>
            </a:clrChange>
          </a:blip>
          <a:srcRect b="3717"/>
          <a:stretch/>
        </p:blipFill>
        <p:spPr>
          <a:xfrm>
            <a:off x="8097120" y="442046"/>
            <a:ext cx="2832100" cy="225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538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D2ECF75-F405-1A46-9D4D-9EA5BC48EB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9" t="75652" r="59798" b="4374"/>
          <a:stretch/>
        </p:blipFill>
        <p:spPr>
          <a:xfrm>
            <a:off x="3103079" y="3852861"/>
            <a:ext cx="5985841" cy="3177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179A8FB-844C-3E46-89B2-1093EBE7C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19" t="58478" r="62368" b="23621"/>
          <a:stretch/>
        </p:blipFill>
        <p:spPr>
          <a:xfrm>
            <a:off x="3294717" y="2539449"/>
            <a:ext cx="5602564" cy="30563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10AC345-60EB-7F47-8CE9-C0A7A3F73D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9" t="6377" r="60048" b="69275"/>
          <a:stretch/>
        </p:blipFill>
        <p:spPr>
          <a:xfrm>
            <a:off x="3004202" y="-231809"/>
            <a:ext cx="5985841" cy="3872739"/>
          </a:xfrm>
          <a:prstGeom prst="rect">
            <a:avLst/>
          </a:prstGeom>
        </p:spPr>
      </p:pic>
      <p:sp>
        <p:nvSpPr>
          <p:cNvPr id="12" name="円形吹き出し 11">
            <a:extLst>
              <a:ext uri="{FF2B5EF4-FFF2-40B4-BE49-F238E27FC236}">
                <a16:creationId xmlns:a16="http://schemas.microsoft.com/office/drawing/2014/main" id="{B22372DC-CA37-9F41-9E8C-1861BFE92CAF}"/>
              </a:ext>
            </a:extLst>
          </p:cNvPr>
          <p:cNvSpPr/>
          <p:nvPr/>
        </p:nvSpPr>
        <p:spPr>
          <a:xfrm>
            <a:off x="787892" y="10257"/>
            <a:ext cx="2490281" cy="2529192"/>
          </a:xfrm>
          <a:prstGeom prst="wedgeEllipseCallout">
            <a:avLst>
              <a:gd name="adj1" fmla="val 58073"/>
              <a:gd name="adj2" fmla="val 37115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88B3F17A-9EFB-5C44-BAF1-02E84D59F3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A7586"/>
              </a:clrFrom>
              <a:clrTo>
                <a:srgbClr val="EA7586">
                  <a:alpha val="0"/>
                </a:srgbClr>
              </a:clrTo>
            </a:clrChange>
          </a:blip>
          <a:srcRect l="16883" t="15568" r="13862" b="16490"/>
          <a:stretch/>
        </p:blipFill>
        <p:spPr>
          <a:xfrm>
            <a:off x="908314" y="311505"/>
            <a:ext cx="2270983" cy="2227944"/>
          </a:xfrm>
          <a:prstGeom prst="ellipse">
            <a:avLst/>
          </a:prstGeom>
        </p:spPr>
      </p:pic>
      <p:sp>
        <p:nvSpPr>
          <p:cNvPr id="14" name="円形吹き出し 13">
            <a:extLst>
              <a:ext uri="{FF2B5EF4-FFF2-40B4-BE49-F238E27FC236}">
                <a16:creationId xmlns:a16="http://schemas.microsoft.com/office/drawing/2014/main" id="{FDF211C2-44C9-9B44-BAA6-14EDE52B0F19}"/>
              </a:ext>
            </a:extLst>
          </p:cNvPr>
          <p:cNvSpPr/>
          <p:nvPr/>
        </p:nvSpPr>
        <p:spPr>
          <a:xfrm>
            <a:off x="804436" y="3895487"/>
            <a:ext cx="2490281" cy="2529192"/>
          </a:xfrm>
          <a:prstGeom prst="wedgeEllipseCallout">
            <a:avLst>
              <a:gd name="adj1" fmla="val 62760"/>
              <a:gd name="adj2" fmla="val 20961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68CA3D29-27CD-8B4D-AA61-6D34090B0A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EA7586"/>
              </a:clrFrom>
              <a:clrTo>
                <a:srgbClr val="EA7586">
                  <a:alpha val="0"/>
                </a:srgbClr>
              </a:clrTo>
            </a:clrChange>
          </a:blip>
          <a:srcRect l="16883" t="15568" r="13862" b="16490"/>
          <a:stretch/>
        </p:blipFill>
        <p:spPr>
          <a:xfrm>
            <a:off x="924858" y="4196735"/>
            <a:ext cx="2270983" cy="2227944"/>
          </a:xfrm>
          <a:prstGeom prst="ellipse">
            <a:avLst/>
          </a:prstGeom>
        </p:spPr>
      </p:pic>
      <p:sp>
        <p:nvSpPr>
          <p:cNvPr id="16" name="円形吹き出し 15">
            <a:extLst>
              <a:ext uri="{FF2B5EF4-FFF2-40B4-BE49-F238E27FC236}">
                <a16:creationId xmlns:a16="http://schemas.microsoft.com/office/drawing/2014/main" id="{2293A69A-E4E2-734A-BEC4-8DC8A8B11B4A}"/>
              </a:ext>
            </a:extLst>
          </p:cNvPr>
          <p:cNvSpPr/>
          <p:nvPr/>
        </p:nvSpPr>
        <p:spPr>
          <a:xfrm>
            <a:off x="8736349" y="1704560"/>
            <a:ext cx="3306494" cy="4378188"/>
          </a:xfrm>
          <a:prstGeom prst="wedgeEllipseCallout">
            <a:avLst>
              <a:gd name="adj1" fmla="val -66509"/>
              <a:gd name="adj2" fmla="val 699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5FE6A3D3-017A-E449-8C3B-D5BDDA83C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54071">
            <a:off x="10271109" y="3717124"/>
            <a:ext cx="1168400" cy="1905000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228068B8-68DF-564F-BCB9-6C5CBBB773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622705">
            <a:off x="9345764" y="3742264"/>
            <a:ext cx="1168400" cy="1905000"/>
          </a:xfrm>
          <a:prstGeom prst="rect">
            <a:avLst/>
          </a:prstGeom>
        </p:spPr>
      </p:pic>
      <p:sp>
        <p:nvSpPr>
          <p:cNvPr id="23" name="字幕 2">
            <a:extLst>
              <a:ext uri="{FF2B5EF4-FFF2-40B4-BE49-F238E27FC236}">
                <a16:creationId xmlns:a16="http://schemas.microsoft.com/office/drawing/2014/main" id="{9A05A055-DA70-AA49-86DD-8EDC48DCA09B}"/>
              </a:ext>
            </a:extLst>
          </p:cNvPr>
          <p:cNvSpPr txBox="1">
            <a:spLocks/>
          </p:cNvSpPr>
          <p:nvPr/>
        </p:nvSpPr>
        <p:spPr>
          <a:xfrm>
            <a:off x="8895536" y="2582941"/>
            <a:ext cx="2988120" cy="1301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アプリ開発</a:t>
            </a:r>
            <a:endParaRPr lang="en-US" altLang="ja-JP" sz="3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marL="0" indent="0" algn="ctr">
              <a:buNone/>
            </a:pPr>
            <a:r>
              <a:rPr lang="en-US" altLang="ja-JP" sz="36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(</a:t>
            </a:r>
            <a:r>
              <a:rPr lang="ja-JP" altLang="en-US" sz="3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基礎</a:t>
            </a:r>
            <a:r>
              <a:rPr lang="en-US" altLang="ja-JP" sz="36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)</a:t>
            </a:r>
            <a:endParaRPr lang="ja-JP" altLang="en-US" sz="3600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6292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316AE1B-4AC1-134B-B9FF-209D177901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65967" t="47656" r="-1190" b="38586"/>
          <a:stretch/>
        </p:blipFill>
        <p:spPr>
          <a:xfrm>
            <a:off x="176666" y="321965"/>
            <a:ext cx="6894902" cy="269315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6E1A907-9824-8143-A370-1F9280669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1389" t="45024" r="63388" b="41218"/>
          <a:stretch/>
        </p:blipFill>
        <p:spPr>
          <a:xfrm rot="873371">
            <a:off x="-126303" y="3716928"/>
            <a:ext cx="6264292" cy="244684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446A16A-DC53-1646-A66B-6BDAB07834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754" t="30457" r="63023" b="55785"/>
          <a:stretch/>
        </p:blipFill>
        <p:spPr>
          <a:xfrm>
            <a:off x="5922843" y="3842877"/>
            <a:ext cx="6269157" cy="2448741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E9453B5A-9871-A549-9401-3DC8CDD070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l="67681" t="66677" r="1756" b="23091"/>
          <a:stretch/>
        </p:blipFill>
        <p:spPr>
          <a:xfrm rot="710885">
            <a:off x="5939225" y="867697"/>
            <a:ext cx="6389256" cy="2138955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610A03F-6826-8749-BE8E-7B50182FA470}"/>
              </a:ext>
            </a:extLst>
          </p:cNvPr>
          <p:cNvSpPr txBox="1"/>
          <p:nvPr/>
        </p:nvSpPr>
        <p:spPr>
          <a:xfrm>
            <a:off x="1124222" y="1039579"/>
            <a:ext cx="56025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Android</a:t>
            </a:r>
            <a:endParaRPr kumimoji="1" lang="ja-JP" altLang="en-US" sz="8000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3BD6FD-0A62-8C41-A849-D0E55A8EAC71}"/>
              </a:ext>
            </a:extLst>
          </p:cNvPr>
          <p:cNvSpPr txBox="1"/>
          <p:nvPr/>
        </p:nvSpPr>
        <p:spPr>
          <a:xfrm>
            <a:off x="7581482" y="1176058"/>
            <a:ext cx="35000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発表力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A15BC11-0C15-CD43-B3DB-8439BCBA448D}"/>
              </a:ext>
            </a:extLst>
          </p:cNvPr>
          <p:cNvSpPr txBox="1"/>
          <p:nvPr/>
        </p:nvSpPr>
        <p:spPr>
          <a:xfrm>
            <a:off x="1526975" y="4335200"/>
            <a:ext cx="36455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8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対話力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4362648-B1C2-1148-9EC7-53C1DDE7A0AD}"/>
              </a:ext>
            </a:extLst>
          </p:cNvPr>
          <p:cNvSpPr txBox="1"/>
          <p:nvPr/>
        </p:nvSpPr>
        <p:spPr>
          <a:xfrm>
            <a:off x="7119296" y="3842877"/>
            <a:ext cx="40221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8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スキル開発</a:t>
            </a:r>
          </a:p>
        </p:txBody>
      </p:sp>
    </p:spTree>
    <p:extLst>
      <p:ext uri="{BB962C8B-B14F-4D97-AF65-F5344CB8AC3E}">
        <p14:creationId xmlns:p14="http://schemas.microsoft.com/office/powerpoint/2010/main" val="291295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EB3B71E-D9F2-BF45-96FF-EC45D18AA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255" b="21871"/>
          <a:stretch/>
        </p:blipFill>
        <p:spPr>
          <a:xfrm>
            <a:off x="210766" y="3459600"/>
            <a:ext cx="11770467" cy="34253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E4E7D1-19B7-514A-B445-D0B65A46EDE8}"/>
              </a:ext>
            </a:extLst>
          </p:cNvPr>
          <p:cNvSpPr txBox="1"/>
          <p:nvPr/>
        </p:nvSpPr>
        <p:spPr>
          <a:xfrm>
            <a:off x="2837231" y="4246316"/>
            <a:ext cx="663426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5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成功体験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4B5DFB-7FF0-BA46-9FB0-36C19CB92545}"/>
              </a:ext>
            </a:extLst>
          </p:cNvPr>
          <p:cNvSpPr txBox="1"/>
          <p:nvPr/>
        </p:nvSpPr>
        <p:spPr>
          <a:xfrm>
            <a:off x="503019" y="591764"/>
            <a:ext cx="111859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私が技術力向上に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必要だと思うもの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77BD1B7-C68B-CF46-AAE3-17A3B2821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10" y="2837932"/>
            <a:ext cx="1712976" cy="7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22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角丸四角形 15">
            <a:extLst>
              <a:ext uri="{FF2B5EF4-FFF2-40B4-BE49-F238E27FC236}">
                <a16:creationId xmlns:a16="http://schemas.microsoft.com/office/drawing/2014/main" id="{5D4B5982-54DD-5640-85DC-390214382619}"/>
              </a:ext>
            </a:extLst>
          </p:cNvPr>
          <p:cNvSpPr/>
          <p:nvPr/>
        </p:nvSpPr>
        <p:spPr>
          <a:xfrm>
            <a:off x="7006890" y="247973"/>
            <a:ext cx="5185110" cy="3615756"/>
          </a:xfrm>
          <a:prstGeom prst="roundRect">
            <a:avLst/>
          </a:prstGeom>
          <a:solidFill>
            <a:srgbClr val="C5E0B4">
              <a:alpha val="69804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ja-JP" altLang="en-US" sz="4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作ったものが動く経験</a:t>
            </a:r>
            <a:r>
              <a:rPr lang="en-US" altLang="ja-JP" sz="44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(</a:t>
            </a:r>
            <a:r>
              <a:rPr lang="ja-JP" altLang="en-US" sz="4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成功体験</a:t>
            </a:r>
            <a:r>
              <a:rPr lang="en-US" altLang="ja-JP" sz="4400" b="1" dirty="0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)</a:t>
            </a:r>
          </a:p>
          <a:p>
            <a:pPr algn="ctr"/>
            <a:endParaRPr lang="en-US" altLang="ja-JP" sz="4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r>
              <a:rPr lang="ja-JP" altLang="en-US" sz="44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物作りの楽しさ</a:t>
            </a:r>
            <a:endParaRPr lang="en-US" altLang="ja-JP" sz="44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sp>
        <p:nvSpPr>
          <p:cNvPr id="17" name="角丸四角形 16">
            <a:extLst>
              <a:ext uri="{FF2B5EF4-FFF2-40B4-BE49-F238E27FC236}">
                <a16:creationId xmlns:a16="http://schemas.microsoft.com/office/drawing/2014/main" id="{243BAA02-1FC5-2B4F-AE8D-37F4254E0942}"/>
              </a:ext>
            </a:extLst>
          </p:cNvPr>
          <p:cNvSpPr/>
          <p:nvPr/>
        </p:nvSpPr>
        <p:spPr>
          <a:xfrm>
            <a:off x="-11166" y="247973"/>
            <a:ext cx="5185110" cy="3615756"/>
          </a:xfrm>
          <a:prstGeom prst="roundRect">
            <a:avLst/>
          </a:prstGeom>
          <a:solidFill>
            <a:srgbClr val="ADB9CA">
              <a:alpha val="69804"/>
            </a:srgb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技術力が足りない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形にするのが難しい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  <a:p>
            <a:pPr algn="ctr"/>
            <a:r>
              <a:rPr kumimoji="1" lang="ja-JP" altLang="en-US" sz="3600" b="1">
                <a:solidFill>
                  <a:schemeClr val="accent1">
                    <a:lumMod val="50000"/>
                  </a:schemeClr>
                </a:solidFill>
                <a:latin typeface="Tsukushi A Round Gothic" panose="02020400000000000000" pitchFamily="18" charset="-128"/>
                <a:ea typeface="Tsukushi A Round Gothic" panose="02020400000000000000" pitchFamily="18" charset="-128"/>
              </a:rPr>
              <a:t>なかなか動かない</a:t>
            </a:r>
            <a:endParaRPr kumimoji="1" lang="en-US" altLang="ja-JP" sz="3600" b="1" dirty="0">
              <a:solidFill>
                <a:schemeClr val="accent1">
                  <a:lumMod val="50000"/>
                </a:schemeClr>
              </a:solidFill>
              <a:latin typeface="Tsukushi A Round Gothic" panose="02020400000000000000" pitchFamily="18" charset="-128"/>
              <a:ea typeface="Tsukushi A Round Gothic" panose="02020400000000000000" pitchFamily="18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FBB1CA0-1FB4-4641-8CBE-B4ED27C5E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088" y="4002687"/>
            <a:ext cx="2540000" cy="2540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AFB485A2-062D-F142-8BC4-57393A60E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226" y="3652101"/>
            <a:ext cx="2755073" cy="3185055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EDBE5BC6-D2E4-E14B-AFC4-34BD726B33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71" t="5797" r="31062" b="73044"/>
          <a:stretch/>
        </p:blipFill>
        <p:spPr>
          <a:xfrm rot="1200349">
            <a:off x="3819467" y="3991015"/>
            <a:ext cx="1108708" cy="1451114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91AE7D90-C0DC-C340-A966-188BA101A9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7" t="26499" r="69677" b="56396"/>
          <a:stretch/>
        </p:blipFill>
        <p:spPr>
          <a:xfrm rot="21449035">
            <a:off x="8800351" y="5001456"/>
            <a:ext cx="1880823" cy="117308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7C17C219-AAEC-A042-8FAA-615CD96A3A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9986" y="4569635"/>
            <a:ext cx="2755072" cy="13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643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EB3B71E-D9F2-BF45-96FF-EC45D18AA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35000"/>
          </a:blip>
          <a:srcRect t="22255" b="21871"/>
          <a:stretch/>
        </p:blipFill>
        <p:spPr>
          <a:xfrm>
            <a:off x="210760" y="-101167"/>
            <a:ext cx="11770467" cy="34253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5E4E7D1-19B7-514A-B445-D0B65A46EDE8}"/>
              </a:ext>
            </a:extLst>
          </p:cNvPr>
          <p:cNvSpPr txBox="1"/>
          <p:nvPr/>
        </p:nvSpPr>
        <p:spPr>
          <a:xfrm>
            <a:off x="712077" y="680506"/>
            <a:ext cx="1097689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15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成功体験</a:t>
            </a:r>
            <a:r>
              <a:rPr kumimoji="1" lang="ja-JP" altLang="en-US" sz="60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しやすいもの</a:t>
            </a:r>
            <a:endParaRPr kumimoji="1" lang="ja-JP" altLang="en-US" sz="11500" b="1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14B5DFB-7FF0-BA46-9FB0-36C19CB92545}"/>
              </a:ext>
            </a:extLst>
          </p:cNvPr>
          <p:cNvSpPr txBox="1"/>
          <p:nvPr/>
        </p:nvSpPr>
        <p:spPr>
          <a:xfrm>
            <a:off x="503013" y="4714463"/>
            <a:ext cx="111859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スマスピ</a:t>
            </a:r>
            <a:r>
              <a:rPr kumimoji="1" lang="en-US" altLang="ja-JP" sz="6600" b="1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&amp;</a:t>
            </a:r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スキル開発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77BD1B7-C68B-CF46-AAE3-17A3B2821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504" y="3508512"/>
            <a:ext cx="1712976" cy="77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56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78">
            <a:alpha val="5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6E8B9971-9218-FE4B-9363-BF3A55F2F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 rot="728157">
            <a:off x="6043209" y="4682484"/>
            <a:ext cx="2693608" cy="2262630"/>
          </a:xfr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6F1D7B1-979D-0840-9EF8-8C4CC6898EE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1309459">
            <a:off x="218174" y="-24590"/>
            <a:ext cx="3143800" cy="2640792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7616DDC-F6C0-D247-A08B-6F8327B2A5F9}"/>
              </a:ext>
            </a:extLst>
          </p:cNvPr>
          <p:cNvSpPr txBox="1"/>
          <p:nvPr/>
        </p:nvSpPr>
        <p:spPr>
          <a:xfrm rot="1553296">
            <a:off x="-87296" y="335300"/>
            <a:ext cx="38927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OK, Google!</a:t>
            </a:r>
            <a:endParaRPr kumimoji="1" lang="ja-JP" altLang="en-US" sz="54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12103DA3-F564-D245-8D53-81A720582CAC}"/>
              </a:ext>
            </a:extLst>
          </p:cNvPr>
          <p:cNvSpPr txBox="1"/>
          <p:nvPr/>
        </p:nvSpPr>
        <p:spPr>
          <a:xfrm rot="728157">
            <a:off x="5836477" y="5358642"/>
            <a:ext cx="3107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5400" dirty="0" err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Clova</a:t>
            </a:r>
            <a:r>
              <a:rPr kumimoji="1" lang="en-US" altLang="ja-JP" sz="5400" dirty="0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!</a:t>
            </a:r>
            <a:endParaRPr kumimoji="1" lang="ja-JP" altLang="en-US" sz="540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0C0147F-2C4D-1744-BC84-F96FBB8DB1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523" t="711" r="17417" b="-711"/>
          <a:stretch/>
        </p:blipFill>
        <p:spPr>
          <a:xfrm rot="20825755">
            <a:off x="10770282" y="1284671"/>
            <a:ext cx="2288763" cy="3048000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54BEA888-3649-5243-8819-AED0F50C9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92" r="39094"/>
          <a:stretch/>
        </p:blipFill>
        <p:spPr>
          <a:xfrm rot="738633">
            <a:off x="3821220" y="4888787"/>
            <a:ext cx="2010119" cy="2368875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8BD194A2-373D-8243-86CE-BF6B4B8490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28611" y="1664077"/>
            <a:ext cx="2866703" cy="2866703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26D61ED-388F-034C-A33C-8049E7055AA8}"/>
              </a:ext>
            </a:extLst>
          </p:cNvPr>
          <p:cNvSpPr txBox="1"/>
          <p:nvPr/>
        </p:nvSpPr>
        <p:spPr>
          <a:xfrm>
            <a:off x="660382" y="2510929"/>
            <a:ext cx="1118595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こんなワード</a:t>
            </a:r>
            <a:endParaRPr kumimoji="1" lang="en-US" altLang="ja-JP" sz="6600" b="1" dirty="0">
              <a:latin typeface="Hiragino Maru Gothic ProN W4" panose="020F0400000000000000" pitchFamily="34" charset="-128"/>
              <a:ea typeface="Hiragino Maru Gothic ProN W4" panose="020F0400000000000000" pitchFamily="34" charset="-128"/>
            </a:endParaRPr>
          </a:p>
          <a:p>
            <a:pPr algn="ctr"/>
            <a:r>
              <a:rPr kumimoji="1" lang="ja-JP" altLang="en-US" sz="6600" b="1">
                <a:latin typeface="Hiragino Maru Gothic ProN W4" panose="020F0400000000000000" pitchFamily="34" charset="-128"/>
                <a:ea typeface="Hiragino Maru Gothic ProN W4" panose="020F0400000000000000" pitchFamily="34" charset="-128"/>
              </a:rPr>
              <a:t>聞いたことありませんか？</a:t>
            </a:r>
          </a:p>
        </p:txBody>
      </p:sp>
      <p:grpSp>
        <p:nvGrpSpPr>
          <p:cNvPr id="24" name="グループ化 23">
            <a:extLst>
              <a:ext uri="{FF2B5EF4-FFF2-40B4-BE49-F238E27FC236}">
                <a16:creationId xmlns:a16="http://schemas.microsoft.com/office/drawing/2014/main" id="{6B2ADAAB-FF14-0745-AA97-EA105BB78010}"/>
              </a:ext>
            </a:extLst>
          </p:cNvPr>
          <p:cNvGrpSpPr/>
          <p:nvPr/>
        </p:nvGrpSpPr>
        <p:grpSpPr>
          <a:xfrm>
            <a:off x="9163455" y="51309"/>
            <a:ext cx="2986038" cy="2492896"/>
            <a:chOff x="6707919" y="51309"/>
            <a:chExt cx="3809998" cy="3200400"/>
          </a:xfrm>
        </p:grpSpPr>
        <p:pic>
          <p:nvPicPr>
            <p:cNvPr id="25" name="図 24">
              <a:extLst>
                <a:ext uri="{FF2B5EF4-FFF2-40B4-BE49-F238E27FC236}">
                  <a16:creationId xmlns:a16="http://schemas.microsoft.com/office/drawing/2014/main" id="{F8D33EBD-97EE-4845-8AE5-69775E01A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</a:blip>
            <a:stretch>
              <a:fillRect/>
            </a:stretch>
          </p:blipFill>
          <p:spPr>
            <a:xfrm rot="20370487" flipH="1">
              <a:off x="6707919" y="51309"/>
              <a:ext cx="3809998" cy="3200400"/>
            </a:xfrm>
            <a:prstGeom prst="rect">
              <a:avLst/>
            </a:prstGeom>
          </p:spPr>
        </p:pic>
        <p:sp>
          <p:nvSpPr>
            <p:cNvPr id="26" name="テキスト ボックス 25">
              <a:extLst>
                <a:ext uri="{FF2B5EF4-FFF2-40B4-BE49-F238E27FC236}">
                  <a16:creationId xmlns:a16="http://schemas.microsoft.com/office/drawing/2014/main" id="{98041899-A812-EF43-A58A-9396C0E59BED}"/>
                </a:ext>
              </a:extLst>
            </p:cNvPr>
            <p:cNvSpPr txBox="1"/>
            <p:nvPr/>
          </p:nvSpPr>
          <p:spPr>
            <a:xfrm rot="20646650">
              <a:off x="7059382" y="1189844"/>
              <a:ext cx="31070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5400" dirty="0">
                  <a:latin typeface="Hiragino Maru Gothic ProN W4" panose="020F0400000000000000" pitchFamily="34" charset="-128"/>
                  <a:ea typeface="Hiragino Maru Gothic ProN W4" panose="020F0400000000000000" pitchFamily="34" charset="-128"/>
                </a:rPr>
                <a:t>Alexa!</a:t>
              </a:r>
              <a:endParaRPr kumimoji="1" lang="ja-JP" altLang="en-US" sz="5400">
                <a:latin typeface="Hiragino Maru Gothic ProN W4" panose="020F0400000000000000" pitchFamily="34" charset="-128"/>
                <a:ea typeface="Hiragino Maru Gothic ProN W4" panose="020F04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2694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11651</TotalTime>
  <Words>813</Words>
  <Application>Microsoft Macintosh PowerPoint</Application>
  <PresentationFormat>ワイド画面</PresentationFormat>
  <Paragraphs>159</Paragraphs>
  <Slides>26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5" baseType="lpstr">
      <vt:lpstr>Hiragino Kaku Gothic Pro W3</vt:lpstr>
      <vt:lpstr>Hiragino Kaku Gothic Std W8</vt:lpstr>
      <vt:lpstr>Hiragino Maru Gothic ProN W4</vt:lpstr>
      <vt:lpstr>Tsukushi A Round Gothic</vt:lpstr>
      <vt:lpstr>游ゴシック</vt:lpstr>
      <vt:lpstr>Arial</vt:lpstr>
      <vt:lpstr>Calibri</vt:lpstr>
      <vt:lpstr>Calibri Light</vt:lpstr>
      <vt:lpstr>Office テーマ</vt:lpstr>
      <vt:lpstr>スマートスピーカーの スキル開発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スマートスピーカーの種類</vt:lpstr>
      <vt:lpstr>スマートスピーカー(画面付き)</vt:lpstr>
      <vt:lpstr>IFTTTとは：色々なサービスを合わせて 新しいサービスにできる  IF(もし)  THIS(入力)    THEN(ならば)　THAT(出力)する  簡単にいうと。。。。</vt:lpstr>
      <vt:lpstr>PPAPといっしょ。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やきにくラブ：お肉について教えてくれる</vt:lpstr>
      <vt:lpstr>これを知ったらスキルを作りたくなる ランキング</vt:lpstr>
      <vt:lpstr>①安い(初期投資のみ)</vt:lpstr>
      <vt:lpstr>②簡単に動く&amp;日本語</vt:lpstr>
      <vt:lpstr>③環境構築&amp;実機不要</vt:lpstr>
      <vt:lpstr>＋α：公開申請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新 美沙希</dc:creator>
  <cp:lastModifiedBy>新 美沙希</cp:lastModifiedBy>
  <cp:revision>49</cp:revision>
  <dcterms:created xsi:type="dcterms:W3CDTF">2019-05-27T04:53:25Z</dcterms:created>
  <dcterms:modified xsi:type="dcterms:W3CDTF">2019-06-12T04:07:35Z</dcterms:modified>
</cp:coreProperties>
</file>